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2" r:id="rId1"/>
  </p:sldMasterIdLst>
  <p:notesMasterIdLst>
    <p:notesMasterId r:id="rId51"/>
  </p:notesMasterIdLst>
  <p:sldIdLst>
    <p:sldId id="256" r:id="rId2"/>
    <p:sldId id="257" r:id="rId3"/>
    <p:sldId id="368" r:id="rId4"/>
    <p:sldId id="294" r:id="rId5"/>
    <p:sldId id="293" r:id="rId6"/>
    <p:sldId id="303" r:id="rId7"/>
    <p:sldId id="297" r:id="rId8"/>
    <p:sldId id="267" r:id="rId9"/>
    <p:sldId id="314" r:id="rId10"/>
    <p:sldId id="335" r:id="rId11"/>
    <p:sldId id="306" r:id="rId12"/>
    <p:sldId id="331" r:id="rId13"/>
    <p:sldId id="307" r:id="rId14"/>
    <p:sldId id="299" r:id="rId15"/>
    <p:sldId id="272" r:id="rId16"/>
    <p:sldId id="339" r:id="rId17"/>
    <p:sldId id="340" r:id="rId18"/>
    <p:sldId id="341" r:id="rId19"/>
    <p:sldId id="344" r:id="rId20"/>
    <p:sldId id="343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6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4" r:id="rId40"/>
    <p:sldId id="366" r:id="rId41"/>
    <p:sldId id="315" r:id="rId42"/>
    <p:sldId id="337" r:id="rId43"/>
    <p:sldId id="338" r:id="rId44"/>
    <p:sldId id="312" r:id="rId45"/>
    <p:sldId id="313" r:id="rId46"/>
    <p:sldId id="311" r:id="rId47"/>
    <p:sldId id="308" r:id="rId48"/>
    <p:sldId id="310" r:id="rId49"/>
    <p:sldId id="290" r:id="rId50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4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53077642693552"/>
          <c:y val="0.20228766521664954"/>
          <c:w val="0.71491053403721816"/>
          <c:h val="0.694674728347581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95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3AB-4297-BAF6-ED8BCE606D1C}"/>
                </c:ext>
              </c:extLst>
            </c:dLbl>
            <c:dLbl>
              <c:idx val="1"/>
              <c:layout>
                <c:manualLayout>
                  <c:x val="-1.4386898361434231E-3"/>
                  <c:y val="0.336178240039744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3AB-4297-BAF6-ED8BCE606D1C}"/>
                </c:ext>
              </c:extLst>
            </c:dLbl>
            <c:dLbl>
              <c:idx val="2"/>
              <c:layout>
                <c:manualLayout>
                  <c:x val="1.0070828853003855E-2"/>
                  <c:y val="0.265848699295117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3AB-4297-BAF6-ED8BCE606D1C}"/>
                </c:ext>
              </c:extLst>
            </c:dLbl>
            <c:dLbl>
              <c:idx val="3"/>
              <c:layout>
                <c:manualLayout>
                  <c:x val="1.1724302620590423E-2"/>
                  <c:y val="-2.5519381835486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3AB-4297-BAF6-ED8BCE606D1C}"/>
                </c:ext>
              </c:extLst>
            </c:dLbl>
            <c:dLbl>
              <c:idx val="4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Муниципальный долг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2629308.31</c:v>
                </c:pt>
                <c:pt idx="1">
                  <c:v>2706223.95</c:v>
                </c:pt>
                <c:pt idx="2">
                  <c:v>-76915.64000000013</c:v>
                </c:pt>
                <c:pt idx="3">
                  <c:v>49847.81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AB-4297-BAF6-ED8BCE606D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1555555555555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3AB-4297-BAF6-ED8BCE606D1C}"/>
                </c:ext>
              </c:extLst>
            </c:dLbl>
            <c:dLbl>
              <c:idx val="1"/>
              <c:layout>
                <c:manualLayout>
                  <c:x val="1.0070828853003909E-2"/>
                  <c:y val="0.30446025736386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3AB-4297-BAF6-ED8BCE606D1C}"/>
                </c:ext>
              </c:extLst>
            </c:dLbl>
            <c:dLbl>
              <c:idx val="2"/>
              <c:layout>
                <c:manualLayout>
                  <c:x val="1.5503412300412939E-2"/>
                  <c:y val="-4.521590961423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3AB-4297-BAF6-ED8BCE606D1C}"/>
                </c:ext>
              </c:extLst>
            </c:dLbl>
            <c:dLbl>
              <c:idx val="3"/>
              <c:layout>
                <c:manualLayout>
                  <c:x val="1.2303743448297112E-2"/>
                  <c:y val="-1.106516712184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3AB-4297-BAF6-ED8BCE606D1C}"/>
                </c:ext>
              </c:extLst>
            </c:dLbl>
            <c:dLbl>
              <c:idx val="4"/>
              <c:layout>
                <c:manualLayout>
                  <c:x val="5.3251418395555729E-3"/>
                  <c:y val="0.415824849679230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Муниципальный долг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2617323.5499999998</c:v>
                </c:pt>
                <c:pt idx="1">
                  <c:v>2572005.83</c:v>
                </c:pt>
                <c:pt idx="2">
                  <c:v>45317.719999999739</c:v>
                </c:pt>
                <c:pt idx="3">
                  <c:v>50647.81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AB-4297-BAF6-ED8BCE606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45869712"/>
        <c:axId val="245868400"/>
        <c:axId val="0"/>
      </c:bar3DChart>
      <c:catAx>
        <c:axId val="24586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8400"/>
        <c:crosses val="autoZero"/>
        <c:auto val="1"/>
        <c:lblAlgn val="ctr"/>
        <c:lblOffset val="100"/>
        <c:noMultiLvlLbl val="0"/>
      </c:catAx>
      <c:valAx>
        <c:axId val="2458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078302452069175"/>
          <c:y val="8.2874668735774287E-2"/>
          <c:w val="9.0110628838582132E-2"/>
          <c:h val="0.88215944524341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5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6.1060763630961237E-3"/>
          <c:w val="1"/>
          <c:h val="0.993893923636903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01600" h="152400"/>
            </a:sp3d>
          </c:spPr>
          <c:explosion val="5"/>
          <c:dPt>
            <c:idx val="0"/>
            <c:bubble3D val="0"/>
            <c:spPr>
              <a:solidFill>
                <a:schemeClr val="accent1"/>
              </a:solidFill>
              <a:ln w="28575">
                <a:solidFill>
                  <a:schemeClr val="accent6">
                    <a:lumMod val="60000"/>
                    <a:lumOff val="4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8575">
                <a:bevelT w="101600" h="152400"/>
                <a:contourClr>
                  <a:schemeClr val="accent6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910-40A9-A854-416CD023C0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2-A910-40A9-A854-416CD023C0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3-A910-40A9-A854-416CD023C0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4-A910-40A9-A854-416CD023C0D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5-A910-40A9-A854-416CD023C0D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6-A910-40A9-A854-416CD023C0D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7-A910-40A9-A854-416CD023C0D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8-A910-40A9-A854-416CD023C0D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9-A910-40A9-A854-416CD023C0D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A-A910-40A9-A854-416CD023C0D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B-A910-40A9-A854-416CD023C0D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C-A910-40A9-A854-416CD023C0D7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fld id="{5A96FE2B-3D28-4A90-820F-0E17D404FA6F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910-40A9-A854-416CD023C0D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C8D815E-FBCD-4FD4-8AA3-77F3A0B8ADC7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910-40A9-A854-416CD023C0D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95BE596-162F-4766-AB8E-CCDE6EC0BEF6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910-40A9-A854-416CD023C0D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D94AD13-B6BE-446F-BBF7-DED68E1A14A9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910-40A9-A854-416CD023C0D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5520878-2B19-4579-A97A-ACCE04AECAAA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A910-40A9-A854-416CD023C0D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8FBF80AC-9293-4D9D-B71C-0806A1156EF7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A910-40A9-A854-416CD023C0D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B2366DD8-3744-44DD-B536-F61452840B0D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A910-40A9-A854-416CD023C0D7}"/>
                </c:ext>
              </c:extLst>
            </c:dLbl>
            <c:numFmt formatCode="#,##0.00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0.00</c:formatCode>
                <c:ptCount val="11"/>
                <c:pt idx="0">
                  <c:v>821103.32</c:v>
                </c:pt>
                <c:pt idx="1">
                  <c:v>87659.25</c:v>
                </c:pt>
                <c:pt idx="2">
                  <c:v>2833.15</c:v>
                </c:pt>
                <c:pt idx="3">
                  <c:v>94952.39</c:v>
                </c:pt>
                <c:pt idx="4">
                  <c:v>42149.24</c:v>
                </c:pt>
                <c:pt idx="5">
                  <c:v>62888.5</c:v>
                </c:pt>
                <c:pt idx="6">
                  <c:v>46751.16</c:v>
                </c:pt>
                <c:pt idx="7">
                  <c:v>17441.34</c:v>
                </c:pt>
                <c:pt idx="8">
                  <c:v>3728.28</c:v>
                </c:pt>
                <c:pt idx="9">
                  <c:v>18567.12</c:v>
                </c:pt>
                <c:pt idx="10">
                  <c:v>1419249.8</c:v>
                </c:pt>
              </c:numCache>
            </c:numRef>
          </c:cat>
          <c:val>
            <c:numRef>
              <c:f>Лист1!$B$2:$B$12</c:f>
              <c:numCache>
                <c:formatCode>0.00</c:formatCode>
                <c:ptCount val="11"/>
                <c:pt idx="0">
                  <c:v>821103.32</c:v>
                </c:pt>
                <c:pt idx="1">
                  <c:v>87659.25</c:v>
                </c:pt>
                <c:pt idx="2">
                  <c:v>2833.15</c:v>
                </c:pt>
                <c:pt idx="3">
                  <c:v>94952.39</c:v>
                </c:pt>
                <c:pt idx="4">
                  <c:v>42149.24</c:v>
                </c:pt>
                <c:pt idx="5">
                  <c:v>62888.5</c:v>
                </c:pt>
                <c:pt idx="6">
                  <c:v>46751.16</c:v>
                </c:pt>
                <c:pt idx="7">
                  <c:v>17441.34</c:v>
                </c:pt>
                <c:pt idx="8">
                  <c:v>3728.28</c:v>
                </c:pt>
                <c:pt idx="9">
                  <c:v>18567.12</c:v>
                </c:pt>
                <c:pt idx="10">
                  <c:v>1419249.8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10-40A9-A854-416CD023C0D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955F-4331-90E8-9338DCB04D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A-955F-4331-90E8-9338DCB04D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955F-4331-90E8-9338DCB04D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C-955F-4331-90E8-9338DCB04D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955F-4331-90E8-9338DCB04D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E-955F-4331-90E8-9338DCB04D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955F-4331-90E8-9338DCB04D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0-955F-4331-90E8-9338DCB04D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955F-4331-90E8-9338DCB04D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2-955F-4331-90E8-9338DCB04D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955F-4331-90E8-9338DCB04D5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0.00</c:formatCode>
                <c:ptCount val="11"/>
                <c:pt idx="0">
                  <c:v>821103.32</c:v>
                </c:pt>
                <c:pt idx="1">
                  <c:v>87659.25</c:v>
                </c:pt>
                <c:pt idx="2">
                  <c:v>2833.15</c:v>
                </c:pt>
                <c:pt idx="3">
                  <c:v>94952.39</c:v>
                </c:pt>
                <c:pt idx="4">
                  <c:v>42149.24</c:v>
                </c:pt>
                <c:pt idx="5">
                  <c:v>62888.5</c:v>
                </c:pt>
                <c:pt idx="6">
                  <c:v>46751.16</c:v>
                </c:pt>
                <c:pt idx="7">
                  <c:v>17441.34</c:v>
                </c:pt>
                <c:pt idx="8">
                  <c:v>3728.28</c:v>
                </c:pt>
                <c:pt idx="9">
                  <c:v>18567.12</c:v>
                </c:pt>
                <c:pt idx="10">
                  <c:v>1419249.8</c:v>
                </c:pt>
              </c:numCache>
            </c:numRef>
          </c:cat>
          <c:val>
            <c:numRef>
              <c:f>Лист1!$C$2:$C$12</c:f>
              <c:numCache>
                <c:formatCode>0.00</c:formatCode>
                <c:ptCount val="11"/>
                <c:pt idx="0">
                  <c:v>31.371869175287859</c:v>
                </c:pt>
                <c:pt idx="1">
                  <c:v>3.3491942560941688</c:v>
                </c:pt>
                <c:pt idx="2">
                  <c:v>0.10824607450614959</c:v>
                </c:pt>
                <c:pt idx="3">
                  <c:v>3.6278430307173903</c:v>
                </c:pt>
                <c:pt idx="4">
                  <c:v>1.6103947102756935</c:v>
                </c:pt>
                <c:pt idx="5">
                  <c:v>2.4027789762561067</c:v>
                </c:pt>
                <c:pt idx="6">
                  <c:v>1.7862201255171528</c:v>
                </c:pt>
                <c:pt idx="7">
                  <c:v>0.66638073844557721</c:v>
                </c:pt>
                <c:pt idx="8">
                  <c:v>0.1424462787567857</c:v>
                </c:pt>
                <c:pt idx="9">
                  <c:v>0.70939338011916786</c:v>
                </c:pt>
                <c:pt idx="10">
                  <c:v>54.225233254023941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955F-4331-90E8-9338DCB04D54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  <a:r>
              <a:rPr lang="ru-RU" sz="19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БЮДЖЕТЕ Талдомского городского округа по доходам за 2021 год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00905773971352"/>
          <c:y val="0.15268079661357398"/>
          <c:w val="0.65125447036886785"/>
          <c:h val="0.687755079267067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864554414199204E-3"/>
                  <c:y val="0.19306329462352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 тыс.руб.</c:v>
                </c:pt>
                <c:pt idx="1">
                  <c:v>Налоговые тыс.руб.</c:v>
                </c:pt>
                <c:pt idx="2">
                  <c:v>Неналоговые тыс.руб.</c:v>
                </c:pt>
                <c:pt idx="3">
                  <c:v>Безвозмездные поступления тыс.руб.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2629308.31</c:v>
                </c:pt>
                <c:pt idx="1">
                  <c:v>1076039.5</c:v>
                </c:pt>
                <c:pt idx="2">
                  <c:v>74100.5</c:v>
                </c:pt>
                <c:pt idx="3">
                  <c:v>1479168.31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E-4BCC-805D-A820CCBEE5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 тыс.руб.</c:v>
                </c:pt>
                <c:pt idx="1">
                  <c:v>Налоговые тыс.руб.</c:v>
                </c:pt>
                <c:pt idx="2">
                  <c:v>Неналоговые тыс.руб.</c:v>
                </c:pt>
                <c:pt idx="3">
                  <c:v>Безвозмездные поступления тыс.руб.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2617323.5499999998</c:v>
                </c:pt>
                <c:pt idx="1">
                  <c:v>1111585.8500000001</c:v>
                </c:pt>
                <c:pt idx="2">
                  <c:v>86487.9</c:v>
                </c:pt>
                <c:pt idx="3">
                  <c:v>1419249.8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2E-4BCC-805D-A820CCBEE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65538992"/>
        <c:axId val="536036248"/>
        <c:axId val="0"/>
      </c:bar3DChart>
      <c:catAx>
        <c:axId val="36553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6036248"/>
        <c:crosses val="autoZero"/>
        <c:auto val="1"/>
        <c:lblAlgn val="ctr"/>
        <c:lblOffset val="100"/>
        <c:noMultiLvlLbl val="0"/>
      </c:catAx>
      <c:valAx>
        <c:axId val="536036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553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9625639425613979"/>
          <c:y val="0.58484961203401309"/>
          <c:w val="0.10263949490006463"/>
          <c:h val="0.115174194124342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4"/>
      <c:depthPercent val="7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38992759571562E-3"/>
          <c:y val="0.26410244544911038"/>
          <c:w val="0.66695492524452882"/>
          <c:h val="0.599260382988474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h="0"/>
              </a:sp3d>
            </c:spPr>
            <c:extLst>
              <c:ext xmlns:c16="http://schemas.microsoft.com/office/drawing/2014/chart" uri="{C3380CC4-5D6E-409C-BE32-E72D297353CC}">
                <c16:uniqueId val="{00000006-57BD-43B5-913A-030EBD3D71F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ABE-4655-92D7-33C38AE2F0B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BD-43B5-913A-030EBD3D71F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76200" sx="79000" sy="79000" algn="ctr" rotWithShape="0">
                  <a:prstClr val="black">
                    <a:alpha val="31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ABE-4655-92D7-33C38AE2F0B9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ABE-4655-92D7-33C38AE2F0B9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4ABE-4655-92D7-33C38AE2F0B9}"/>
              </c:ext>
            </c:extLst>
          </c:dPt>
          <c:dPt>
            <c:idx val="6"/>
            <c:bubble3D val="0"/>
            <c:spPr>
              <a:solidFill>
                <a:srgbClr val="FF99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7BD-43B5-913A-030EBD3D71FF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BD-43B5-913A-030EBD3D71FF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7BD-43B5-913A-030EBD3D71F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BD-43B5-913A-030EBD3D71FF}"/>
              </c:ext>
            </c:extLst>
          </c:dPt>
          <c:dPt>
            <c:idx val="1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7BD-43B5-913A-030EBD3D71F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4ABE-4655-92D7-33C38AE2F0B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C8FA-423C-AC64-554E39792A2E}"/>
              </c:ext>
            </c:extLst>
          </c:dPt>
          <c:dLbls>
            <c:dLbl>
              <c:idx val="0"/>
              <c:layout>
                <c:manualLayout>
                  <c:x val="0"/>
                  <c:y val="8.5335390866245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7BD-43B5-913A-030EBD3D71FF}"/>
                </c:ext>
              </c:extLst>
            </c:dLbl>
            <c:dLbl>
              <c:idx val="1"/>
              <c:layout>
                <c:manualLayout>
                  <c:x val="1.4541386326017253E-2"/>
                  <c:y val="0.193565642696604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ABE-4655-92D7-33C38AE2F0B9}"/>
                </c:ext>
              </c:extLst>
            </c:dLbl>
            <c:dLbl>
              <c:idx val="2"/>
              <c:layout>
                <c:manualLayout>
                  <c:x val="1.3219442114561144E-3"/>
                  <c:y val="9.15794438564582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7BD-43B5-913A-030EBD3D71FF}"/>
                </c:ext>
              </c:extLst>
            </c:dLbl>
            <c:dLbl>
              <c:idx val="3"/>
              <c:layout>
                <c:manualLayout>
                  <c:x val="7.4028875841542399E-2"/>
                  <c:y val="-0.1248810598042612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ABE-4655-92D7-33C38AE2F0B9}"/>
                </c:ext>
              </c:extLst>
            </c:dLbl>
            <c:dLbl>
              <c:idx val="4"/>
              <c:layout>
                <c:manualLayout>
                  <c:x val="0"/>
                  <c:y val="-4.9952423921704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ABE-4655-92D7-33C38AE2F0B9}"/>
                </c:ext>
              </c:extLst>
            </c:dLbl>
            <c:dLbl>
              <c:idx val="6"/>
              <c:layout>
                <c:manualLayout>
                  <c:x val="-6.8741098995718036E-2"/>
                  <c:y val="9.5742145849933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7BD-43B5-913A-030EBD3D71FF}"/>
                </c:ext>
              </c:extLst>
            </c:dLbl>
            <c:dLbl>
              <c:idx val="7"/>
              <c:layout>
                <c:manualLayout>
                  <c:x val="-1.3219442114561143E-2"/>
                  <c:y val="4.57897219282291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7BD-43B5-913A-030EBD3D71FF}"/>
                </c:ext>
              </c:extLst>
            </c:dLbl>
            <c:dLbl>
              <c:idx val="8"/>
              <c:layout>
                <c:manualLayout>
                  <c:x val="1.057555369164901E-2"/>
                  <c:y val="6.03591789053927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7BD-43B5-913A-030EBD3D71FF}"/>
                </c:ext>
              </c:extLst>
            </c:dLbl>
            <c:dLbl>
              <c:idx val="9"/>
              <c:layout>
                <c:manualLayout>
                  <c:x val="3.9658326343683424E-3"/>
                  <c:y val="0.1311251127944741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7BD-43B5-913A-030EBD3D71FF}"/>
                </c:ext>
              </c:extLst>
            </c:dLbl>
            <c:dLbl>
              <c:idx val="10"/>
              <c:layout/>
              <c:numFmt formatCode="#,##0.00" sourceLinked="0"/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7-57BD-43B5-913A-030EBD3D71F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 279  245,17 тыс. руб. (10,85%)
</c:v>
                </c:pt>
                <c:pt idx="1">
                  <c:v>Национальная оборона 3 134,62 тыс. руб. (0,12%)</c:v>
                </c:pt>
                <c:pt idx="2">
                  <c:v>Национальная безопасность и правохранительная деятельность 18 397,80тыс.руб.(0,72%)</c:v>
                </c:pt>
                <c:pt idx="3">
                  <c:v>Национальная экономика 255 379,84 тыс. руб. (9,93%)
</c:v>
                </c:pt>
                <c:pt idx="4">
                  <c:v>Жилищно-коммунальное хозяйство 409 621,16 тыс. руб. (15,93%)
</c:v>
                </c:pt>
                <c:pt idx="5">
                  <c:v>Охрана окружающей среды 6 137,48 тыс. руб. (0,24%)
</c:v>
                </c:pt>
                <c:pt idx="6">
                  <c:v>Образование 1 162 947,03 тыс. руб. (45,22%)
</c:v>
                </c:pt>
                <c:pt idx="7">
                  <c:v>Культура и кинематография 265 516,24 тыс. руб. (10,31%)
</c:v>
                </c:pt>
                <c:pt idx="8">
                  <c:v>
Социальная политика 63 162,09 тыс. руб. (2,46%)
</c:v>
                </c:pt>
                <c:pt idx="9">
                  <c:v>Физическая культура и спорт 97 611,49 тыс. руб. (3,80%)
</c:v>
                </c:pt>
                <c:pt idx="10">
                  <c:v>Средства массовой информации 10 852,91 тыс. руб. (0,42%)
</c:v>
                </c:pt>
              </c:strCache>
            </c:strRef>
          </c:cat>
          <c:val>
            <c:numRef>
              <c:f>Лист1!$B$2:$B$12</c:f>
              <c:numCache>
                <c:formatCode>0.00</c:formatCode>
                <c:ptCount val="11"/>
                <c:pt idx="0">
                  <c:v>279245.17</c:v>
                </c:pt>
                <c:pt idx="1">
                  <c:v>3134.62</c:v>
                </c:pt>
                <c:pt idx="2">
                  <c:v>18397.8</c:v>
                </c:pt>
                <c:pt idx="3">
                  <c:v>255379.84</c:v>
                </c:pt>
                <c:pt idx="4">
                  <c:v>409621.16</c:v>
                </c:pt>
                <c:pt idx="5">
                  <c:v>6137.48</c:v>
                </c:pt>
                <c:pt idx="6">
                  <c:v>1162947.03</c:v>
                </c:pt>
                <c:pt idx="7">
                  <c:v>265516.24</c:v>
                </c:pt>
                <c:pt idx="8">
                  <c:v>63162.09</c:v>
                </c:pt>
                <c:pt idx="9">
                  <c:v>97611.49</c:v>
                </c:pt>
                <c:pt idx="10">
                  <c:v>10852.91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D-43B5-913A-030EBD3D71F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4084-4A51-B6EA-56F0CACBF3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4084-4A51-B6EA-56F0CACBF3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4084-4A51-B6EA-56F0CACBF3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4084-4A51-B6EA-56F0CACBF3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4084-4A51-B6EA-56F0CACBF3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5-4084-4A51-B6EA-56F0CACBF39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7-4084-4A51-B6EA-56F0CACBF39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9-4084-4A51-B6EA-56F0CACBF39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B-4084-4A51-B6EA-56F0CACBF39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D-4084-4A51-B6EA-56F0CACBF39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F-4084-4A51-B6EA-56F0CACBF39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1-4084-4A51-B6EA-56F0CACBF396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3-4084-4A51-B6EA-56F0CACBF396}"/>
              </c:ext>
            </c:extLst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 279  245,17 тыс. руб. (10,85%)
</c:v>
                </c:pt>
                <c:pt idx="1">
                  <c:v>Национальная оборона 3 134,62 тыс. руб. (0,12%)</c:v>
                </c:pt>
                <c:pt idx="2">
                  <c:v>Национальная безопасность и правохранительная деятельность 18 397,80тыс.руб.(0,72%)</c:v>
                </c:pt>
                <c:pt idx="3">
                  <c:v>Национальная экономика 255 379,84 тыс. руб. (9,93%)
</c:v>
                </c:pt>
                <c:pt idx="4">
                  <c:v>Жилищно-коммунальное хозяйство 409 621,16 тыс. руб. (15,93%)
</c:v>
                </c:pt>
                <c:pt idx="5">
                  <c:v>Охрана окружающей среды 6 137,48 тыс. руб. (0,24%)
</c:v>
                </c:pt>
                <c:pt idx="6">
                  <c:v>Образование 1 162 947,03 тыс. руб. (45,22%)
</c:v>
                </c:pt>
                <c:pt idx="7">
                  <c:v>Культура и кинематография 265 516,24 тыс. руб. (10,31%)
</c:v>
                </c:pt>
                <c:pt idx="8">
                  <c:v>
Социальная политика 63 162,09 тыс. руб. (2,46%)
</c:v>
                </c:pt>
                <c:pt idx="9">
                  <c:v>Физическая культура и спорт 97 611,49 тыс. руб. (3,80%)
</c:v>
                </c:pt>
                <c:pt idx="10">
                  <c:v>Средства массовой информации 10 852,91 тыс. руб. (0,42%)
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18-C8FA-423C-AC64-554E39792A2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0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29158173479609"/>
          <c:y val="5.5402781995549516E-3"/>
          <c:w val="0.33708418265203915"/>
          <c:h val="0.9694836250120046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32BC6-9063-446C-9AD6-AEA39B8A9F69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478E6-0B9E-465B-9E92-605526F46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21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42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330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12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2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5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222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0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60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82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11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73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59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5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9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6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9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46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4776" y="307731"/>
            <a:ext cx="8104632" cy="621616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Администрация Талдомского городского округа</a:t>
            </a:r>
          </a:p>
          <a:p>
            <a:pPr indent="0" algn="ctr">
              <a:lnSpc>
                <a:spcPts val="3840"/>
              </a:lnSpc>
            </a:pPr>
            <a:endParaRPr lang="ru" sz="3100" b="1" dirty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БЮДЖЕТ </a:t>
            </a:r>
            <a:r>
              <a:rPr lang="ru" sz="3100" b="1" dirty="0">
                <a:latin typeface="Times New Roman"/>
              </a:rPr>
              <a:t>ДЛЯ ГРАЖДАН </a:t>
            </a: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к проекту решения </a:t>
            </a:r>
            <a:r>
              <a:rPr lang="ru" sz="3100" b="1" dirty="0">
                <a:latin typeface="Times New Roman"/>
              </a:rPr>
              <a:t>Совета депутатов </a:t>
            </a:r>
            <a:r>
              <a:rPr lang="ru" sz="3100" b="1" dirty="0" smtClean="0">
                <a:latin typeface="Times New Roman"/>
              </a:rPr>
              <a:t>Талдомского городского округа «Об исполнении бюджета 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за  2021 год»</a:t>
            </a:r>
            <a:endParaRPr lang="ru" sz="3100" b="1" dirty="0">
              <a:latin typeface="Times New Roman"/>
            </a:endParaRPr>
          </a:p>
          <a:p>
            <a:pPr marL="3759200" indent="0" algn="just"/>
            <a:endParaRPr lang="ru" sz="800" u="sng" dirty="0">
              <a:solidFill>
                <a:srgbClr val="4C5F71"/>
              </a:solid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0630" y="182880"/>
            <a:ext cx="8548232" cy="60842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b="1" dirty="0" smtClean="0">
                <a:latin typeface="Times New Roman"/>
              </a:rPr>
              <a:t>Льготы и ставки по местным налогам в 2021году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316609"/>
              </p:ext>
            </p:extLst>
          </p:nvPr>
        </p:nvGraphicFramePr>
        <p:xfrm>
          <a:off x="536331" y="562710"/>
          <a:ext cx="9100037" cy="5498211"/>
        </p:xfrm>
        <a:graphic>
          <a:graphicData uri="http://schemas.openxmlformats.org/drawingml/2006/table">
            <a:tbl>
              <a:tblPr/>
              <a:tblGrid>
                <a:gridCol w="1516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497">
                  <a:extLst>
                    <a:ext uri="{9D8B030D-6E8A-4147-A177-3AD203B41FA5}">
                      <a16:colId xmlns:a16="http://schemas.microsoft.com/office/drawing/2014/main" val="3996452493"/>
                    </a:ext>
                  </a:extLst>
                </a:gridCol>
                <a:gridCol w="1966868">
                  <a:extLst>
                    <a:ext uri="{9D8B030D-6E8A-4147-A177-3AD203B41FA5}">
                      <a16:colId xmlns:a16="http://schemas.microsoft.com/office/drawing/2014/main" val="855728689"/>
                    </a:ext>
                  </a:extLst>
                </a:gridCol>
              </a:tblGrid>
              <a:tr h="350329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Ставка налога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Льготы 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Нормативно-правовой документ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358"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1400" b="1" i="1" dirty="0" smtClean="0">
                          <a:latin typeface="Times New Roman"/>
                        </a:rPr>
                        <a:t>Земельный</a:t>
                      </a:r>
                      <a:r>
                        <a:rPr lang="ru" sz="1400" b="1" i="1" baseline="0" dirty="0" smtClean="0">
                          <a:latin typeface="Times New Roman"/>
                        </a:rPr>
                        <a:t> налог с физических лиц</a:t>
                      </a:r>
                      <a:endParaRPr lang="ru" sz="1400" b="1" i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CC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9307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размерах от 0,3 процента до 1,5</a:t>
                      </a:r>
                    </a:p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процентов от кадастровой стоимости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земельного участка в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зависимости от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категории земель и вида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разрешенного использования</a:t>
                      </a: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Льготы предоставлены: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-участникам, ветеранам и инвалидам  Великой Отечественной Войны;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-вдовам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участников Великой Отечественной Войны, а также гражданам на которых законодательством распространены социальные гарантии и льготы участников Великой Отечественной войны;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-ветеранам  и инвалидам боевых действий;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-инвалидам </a:t>
                      </a:r>
                      <a:r>
                        <a:rPr lang="en-US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 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 </a:t>
                      </a:r>
                      <a:r>
                        <a:rPr lang="en-US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 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группы инвалидности; инвалиды с детства, дети-инвалиды,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-Герои Советского Союза, Герои Российской Федерации, Герои Социалистического Труда и полные кавалеры орденов Славы, Трудовой славы, «За дружбу Родине в вооруженных Силах СССР»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-граждане, подвергающиеся воздействию радиации вследствие катастрофы на Чернобыльской АЭС и других радиационных аварий на атомных объектах, а также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пенсионерам 70 лет и старше;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почетным гражданам Талдомского городского округа, Талдомского муниципального района, городских и сельских поселений Талдомского муниципального района;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9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Решение Совета депутатов от 29.11.2018г. №102 "О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земельном налоге " (с изменениями от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26.12.2019г.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), Решение Совета депутатов от 21.05.2020г. №32 "О предоставлении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отдельным категориям налогоплательщиков льготы по уплате земельного налога Московской области«, Решение совета депутатов  от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24.06.2021года №35 О внесение изменений  и дополнений  в решение Совета депутатов Талдомского городского округа Московской области №102 от 29.11.2018г «О земельном налоге»</a:t>
                      </a:r>
                      <a:endParaRPr lang="ru-RU" sz="9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555">
                <a:tc gridSpan="3">
                  <a:txBody>
                    <a:bodyPr/>
                    <a:lstStyle/>
                    <a:p>
                      <a:pPr algn="ctr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900" b="1" i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Земельный налог с юридических</a:t>
                      </a:r>
                      <a:r>
                        <a:rPr lang="ru-RU" sz="1400" b="1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лиц</a:t>
                      </a:r>
                      <a:endParaRPr lang="ru-RU" sz="1400" b="1" i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rgbClr val="CC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1694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размерах от 0,3 процента до 1,5</a:t>
                      </a:r>
                    </a:p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процентов от кадастровой стоимости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земельного участка в зависимости от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категории земель и вида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разрешенного использования</a:t>
                      </a: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Льготы предоставлены: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налогоплательщикам,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имеющие земельные участки , занимаемые кладбищами;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организациям, имеющие земельные участки, занимаемые муниципальными парками культуры и отдыха;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Органы местного самоуправления Талдомского городского округа Московской области, а также муниципальные казенные учреждения  Талдомского городского округа, вид деятельности которых направлен на сопровождение процедуры оформления права муниципальной собственности Талдомского городского округа на объекты недвижимости, включая земельные участки.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Муниципальным организациям, в т.ч. бюджетным(казенным) учреждениям и их обособленным подразделениям - в отношении земельных участков(территории) общего пользования в границах населенных пунктов, занятых объектами улично-дорожной сети, автомобильными дорогами и пешеходными тротуарами, пешеходными переходами, бульварами, площадями, проездами.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Решение Совета депутатов от 29.11.2018г. №102 "О земельном налоге " (с изменениями от 26.12.2019г. N 113) Решение совета депутатов  от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24.06.2021года №35 О внесение изменений  и дополнений  в решение Совета депутатов Талдомского городского округа Московской области №102 от 29.11.2018г «О земельном налоге»</a:t>
                      </a:r>
                      <a:endParaRPr lang="ru-RU" sz="9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65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923" y="182879"/>
            <a:ext cx="9504485" cy="942535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2400" b="1" dirty="0" smtClean="0">
                <a:latin typeface="Times New Roman"/>
              </a:rPr>
              <a:t>Объемы выпадающих доходов в связи с предоставлением налоговых льгот в 2021 году</a:t>
            </a:r>
            <a:endParaRPr lang="ru" sz="2400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301491"/>
              </p:ext>
            </p:extLst>
          </p:nvPr>
        </p:nvGraphicFramePr>
        <p:xfrm>
          <a:off x="369276" y="949570"/>
          <a:ext cx="9416561" cy="5430281"/>
        </p:xfrm>
        <a:graphic>
          <a:graphicData uri="http://schemas.openxmlformats.org/drawingml/2006/table">
            <a:tbl>
              <a:tblPr/>
              <a:tblGrid>
                <a:gridCol w="339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6277">
                  <a:extLst>
                    <a:ext uri="{9D8B030D-6E8A-4147-A177-3AD203B41FA5}">
                      <a16:colId xmlns:a16="http://schemas.microsoft.com/office/drawing/2014/main" val="804315324"/>
                    </a:ext>
                  </a:extLst>
                </a:gridCol>
                <a:gridCol w="2312377">
                  <a:extLst>
                    <a:ext uri="{9D8B030D-6E8A-4147-A177-3AD203B41FA5}">
                      <a16:colId xmlns:a16="http://schemas.microsoft.com/office/drawing/2014/main" val="2673625305"/>
                    </a:ext>
                  </a:extLst>
                </a:gridCol>
                <a:gridCol w="1248508">
                  <a:extLst>
                    <a:ext uri="{9D8B030D-6E8A-4147-A177-3AD203B41FA5}">
                      <a16:colId xmlns:a16="http://schemas.microsoft.com/office/drawing/2014/main" val="1787927262"/>
                    </a:ext>
                  </a:extLst>
                </a:gridCol>
                <a:gridCol w="1019906">
                  <a:extLst>
                    <a:ext uri="{9D8B030D-6E8A-4147-A177-3AD203B41FA5}">
                      <a16:colId xmlns:a16="http://schemas.microsoft.com/office/drawing/2014/main" val="426220325"/>
                    </a:ext>
                  </a:extLst>
                </a:gridCol>
              </a:tblGrid>
              <a:tr h="322227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№п/п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Наименование налоговой льготы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План на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Факт за 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113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Земельный налог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Решение Совета депутатов от 29.11.2018г. №102 "О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земельном налоге " (с изменениями от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26.12.2019г. </a:t>
                      </a:r>
                      <a:r>
                        <a:rPr lang="ru-RU" sz="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), Решение Совета депутатов от 21.05.2020г. №32 "О предоставлении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отдельным категориям налогоплательщиков льготы по уплате земельного налога Московской области«, Решение совета депутатов  от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24.06.2021года №35 О внесение изменений  и дополнений  в решение Совета депутатов Талдомского городского округа Московской области №102 от 29.11.2018г «О земельном налоге»</a:t>
                      </a:r>
                      <a:endParaRPr lang="ru-RU" sz="8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4197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4197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502702"/>
                  </a:ext>
                </a:extLst>
              </a:tr>
              <a:tr h="131820">
                <a:tc rowSpan="4"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1.1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900" b="1" dirty="0" smtClean="0">
                          <a:latin typeface="Times New Roman"/>
                        </a:rPr>
                        <a:t>Льготы налогоплательщикам-организациям: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1" dirty="0" smtClean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1979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1979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45632"/>
                  </a:ext>
                </a:extLst>
              </a:tr>
              <a:tr h="371999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-</a:t>
                      </a:r>
                      <a:r>
                        <a:rPr lang="ru" sz="900" b="0" dirty="0" smtClean="0">
                          <a:latin typeface="Times New Roman"/>
                        </a:rPr>
                        <a:t>Освобождение уплаты от уплаты земельного</a:t>
                      </a:r>
                      <a:r>
                        <a:rPr lang="ru" sz="900" b="0" baseline="0" dirty="0" smtClean="0">
                          <a:latin typeface="Times New Roman"/>
                        </a:rPr>
                        <a:t> налога на 100% направленные на сопровождение процедуры оформление права собственности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 smtClean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414093"/>
                  </a:ext>
                </a:extLst>
              </a:tr>
              <a:tr h="667916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baseline="0" dirty="0" smtClean="0">
                          <a:latin typeface="Times New Roman"/>
                        </a:rPr>
                        <a:t>-Освобождение  от уплаты земельного налога на 100% организации.за земельные участки, занимаемые парками культуры и отдыха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 smtClean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1860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1860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238936"/>
                  </a:ext>
                </a:extLst>
              </a:tr>
              <a:tr h="447743">
                <a:tc vMerge="1">
                  <a:txBody>
                    <a:bodyPr/>
                    <a:lstStyle/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baseline="0" dirty="0" smtClean="0">
                          <a:latin typeface="Times New Roman"/>
                        </a:rPr>
                        <a:t>- </a:t>
                      </a:r>
                      <a:r>
                        <a:rPr lang="ru-RU" sz="900" b="0" baseline="0" dirty="0" smtClean="0">
                          <a:latin typeface="Times New Roman"/>
                        </a:rPr>
                        <a:t>О</a:t>
                      </a:r>
                      <a:r>
                        <a:rPr lang="ru" sz="900" b="0" baseline="0" dirty="0" smtClean="0">
                          <a:latin typeface="Times New Roman"/>
                        </a:rPr>
                        <a:t>свобождение от уплаты земельного налога на 100% земельные участки,занимаемые кладбищами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500949"/>
                  </a:ext>
                </a:extLst>
              </a:tr>
              <a:tr h="165011">
                <a:tc rowSpan="10"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1.2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900" b="1" dirty="0" smtClean="0">
                          <a:latin typeface="Times New Roman"/>
                        </a:rPr>
                        <a:t>Льготы налогоплательщикам-физическим лицам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Решение Совета депутатов от 29.11.2018г. №102 "О земельном налоге " (с изменениями от 26.12.2019г. N 113) Решение совета депутатов  от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24.06.2021года №35 О внесение изменений  и дополнений  в решение Совета депутатов Талдомского городского округа Московской области №102 от 29.11.2018г «О земельном налоге»</a:t>
                      </a:r>
                      <a:endParaRPr lang="ru-RU" sz="8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2218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2218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829016"/>
                  </a:ext>
                </a:extLst>
              </a:tr>
              <a:tr h="157924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dirty="0" smtClean="0">
                          <a:latin typeface="Times New Roman"/>
                        </a:rPr>
                        <a:t>-участники,ветераны и инвалиды  Великой Отечественной войны 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82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82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384824"/>
                  </a:ext>
                </a:extLst>
              </a:tr>
              <a:tr h="421793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dirty="0" smtClean="0">
                          <a:latin typeface="Times New Roman"/>
                        </a:rPr>
                        <a:t>-вдовы участников</a:t>
                      </a:r>
                      <a:r>
                        <a:rPr lang="ru" sz="900" b="0" baseline="0" dirty="0" smtClean="0">
                          <a:latin typeface="Times New Roman"/>
                        </a:rPr>
                        <a:t> Великой Отечественной войны, а также граждане, на которых заканодательством распространены социальные гарантии и льготы участников Великой Отечественной войны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5865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baseline="0" dirty="0" smtClean="0">
                          <a:latin typeface="Times New Roman"/>
                        </a:rPr>
                        <a:t>-ветераны и инвалиды  боевых действий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028360"/>
                  </a:ext>
                </a:extLst>
              </a:tr>
              <a:tr h="157924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900" b="0" baseline="0" dirty="0" smtClean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195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195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479964"/>
                  </a:ext>
                </a:extLst>
              </a:tr>
              <a:tr h="265336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baseline="0" dirty="0" smtClean="0">
                          <a:latin typeface="Times New Roman"/>
                        </a:rPr>
                        <a:t>-инвалиды </a:t>
                      </a:r>
                      <a:r>
                        <a:rPr lang="en-US" sz="900" b="0" baseline="0" dirty="0" smtClean="0">
                          <a:latin typeface="Times New Roman"/>
                        </a:rPr>
                        <a:t>I </a:t>
                      </a:r>
                      <a:r>
                        <a:rPr lang="ru-RU" sz="900" b="0" baseline="0" dirty="0" smtClean="0">
                          <a:latin typeface="Times New Roman"/>
                        </a:rPr>
                        <a:t>и</a:t>
                      </a:r>
                      <a:r>
                        <a:rPr lang="en-US" sz="900" b="0" baseline="0" dirty="0" smtClean="0">
                          <a:latin typeface="Times New Roman"/>
                        </a:rPr>
                        <a:t> II</a:t>
                      </a:r>
                      <a:r>
                        <a:rPr lang="ru-RU" sz="900" b="0" baseline="0" dirty="0" smtClean="0">
                          <a:latin typeface="Times New Roman"/>
                        </a:rPr>
                        <a:t> групп инвалидности, инвалиды с детства, дети-инвалиды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703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703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8244193"/>
                  </a:ext>
                </a:extLst>
              </a:tr>
              <a:tr h="678668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baseline="0" dirty="0" smtClean="0">
                          <a:latin typeface="Times New Roman"/>
                        </a:rPr>
                        <a:t>-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граждане, подвергающиеся воздействию радиации вследствие катастрофы на Чернобыльской АЭС и других радиационных аварий на атомных объектах, а также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69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69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164179"/>
                  </a:ext>
                </a:extLst>
              </a:tr>
              <a:tr h="157924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-пенсионерам 70 лет и старше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1141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1141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440787"/>
                  </a:ext>
                </a:extLst>
              </a:tr>
              <a:tr h="371999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baseline="0" dirty="0" smtClean="0">
                          <a:effectLst/>
                          <a:latin typeface="Times New Roman"/>
                          <a:ea typeface="+mn-ea"/>
                        </a:rPr>
                        <a:t>-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почетным гражданам Талдомского городского округа, Талдомского муниципального района, городских и сельских поселений Талдомского муниципального района;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213672"/>
                  </a:ext>
                </a:extLst>
              </a:tr>
              <a:tr h="527280">
                <a:tc vMerge="1">
                  <a:txBody>
                    <a:bodyPr/>
                    <a:lstStyle/>
                    <a:p>
                      <a:pPr indent="0" algn="ctr"/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dirty="0" smtClean="0">
                          <a:latin typeface="Times New Roman"/>
                        </a:rPr>
                        <a:t>-пенсионеры , доход которых ниже двухкратной велечины прожиточного минимума,установленной в Московской области для пенсионеров в 4 квартале года, предшествующего налоговому периоду</a:t>
                      </a:r>
                    </a:p>
                    <a:p>
                      <a:pPr indent="0" algn="l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22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22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966755"/>
                  </a:ext>
                </a:extLst>
              </a:tr>
              <a:tr h="351924">
                <a:tc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Итого налоговых льгот: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4197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4197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10148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255977" y="773724"/>
            <a:ext cx="1232447" cy="17584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10477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3432" y="114301"/>
            <a:ext cx="9504484" cy="694592"/>
          </a:xfrm>
          <a:prstGeom prst="rect">
            <a:avLst/>
          </a:prstGeom>
          <a:noFill/>
        </p:spPr>
        <p:txBody>
          <a:bodyPr wrap="none" lIns="0" tIns="0" rIns="0" bIns="0" anchor="ctr">
            <a:noAutofit/>
          </a:bodyPr>
          <a:lstStyle/>
          <a:p>
            <a:pPr indent="0" algn="ctr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Распределение ассигнований по разделам и подразделам классификации </a:t>
            </a:r>
          </a:p>
          <a:p>
            <a:pPr indent="0" algn="ctr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      расходов бюджета Талдомского городского округа за  2021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389127"/>
              </p:ext>
            </p:extLst>
          </p:nvPr>
        </p:nvGraphicFramePr>
        <p:xfrm>
          <a:off x="158261" y="880524"/>
          <a:ext cx="9544224" cy="5954183"/>
        </p:xfrm>
        <a:graphic>
          <a:graphicData uri="http://schemas.openxmlformats.org/drawingml/2006/table">
            <a:tbl>
              <a:tblPr/>
              <a:tblGrid>
                <a:gridCol w="27494">
                  <a:extLst>
                    <a:ext uri="{9D8B030D-6E8A-4147-A177-3AD203B41FA5}">
                      <a16:colId xmlns:a16="http://schemas.microsoft.com/office/drawing/2014/main" val="1126908442"/>
                    </a:ext>
                  </a:extLst>
                </a:gridCol>
                <a:gridCol w="26447">
                  <a:extLst>
                    <a:ext uri="{9D8B030D-6E8A-4147-A177-3AD203B41FA5}">
                      <a16:colId xmlns:a16="http://schemas.microsoft.com/office/drawing/2014/main" val="160539610"/>
                    </a:ext>
                  </a:extLst>
                </a:gridCol>
                <a:gridCol w="26447">
                  <a:extLst>
                    <a:ext uri="{9D8B030D-6E8A-4147-A177-3AD203B41FA5}">
                      <a16:colId xmlns:a16="http://schemas.microsoft.com/office/drawing/2014/main" val="4192548090"/>
                    </a:ext>
                  </a:extLst>
                </a:gridCol>
                <a:gridCol w="514427">
                  <a:extLst>
                    <a:ext uri="{9D8B030D-6E8A-4147-A177-3AD203B41FA5}">
                      <a16:colId xmlns:a16="http://schemas.microsoft.com/office/drawing/2014/main" val="2833464055"/>
                    </a:ext>
                  </a:extLst>
                </a:gridCol>
                <a:gridCol w="5407279">
                  <a:extLst>
                    <a:ext uri="{9D8B030D-6E8A-4147-A177-3AD203B41FA5}">
                      <a16:colId xmlns:a16="http://schemas.microsoft.com/office/drawing/2014/main" val="1779127653"/>
                    </a:ext>
                  </a:extLst>
                </a:gridCol>
                <a:gridCol w="772851">
                  <a:extLst>
                    <a:ext uri="{9D8B030D-6E8A-4147-A177-3AD203B41FA5}">
                      <a16:colId xmlns:a16="http://schemas.microsoft.com/office/drawing/2014/main" val="2743998485"/>
                    </a:ext>
                  </a:extLst>
                </a:gridCol>
                <a:gridCol w="1093754">
                  <a:extLst>
                    <a:ext uri="{9D8B030D-6E8A-4147-A177-3AD203B41FA5}">
                      <a16:colId xmlns:a16="http://schemas.microsoft.com/office/drawing/2014/main" val="3177269548"/>
                    </a:ext>
                  </a:extLst>
                </a:gridCol>
                <a:gridCol w="880068">
                  <a:extLst>
                    <a:ext uri="{9D8B030D-6E8A-4147-A177-3AD203B41FA5}">
                      <a16:colId xmlns:a16="http://schemas.microsoft.com/office/drawing/2014/main" val="61671046"/>
                    </a:ext>
                  </a:extLst>
                </a:gridCol>
                <a:gridCol w="795457">
                  <a:extLst>
                    <a:ext uri="{9D8B030D-6E8A-4147-A177-3AD203B41FA5}">
                      <a16:colId xmlns:a16="http://schemas.microsoft.com/office/drawing/2014/main" val="259937794"/>
                    </a:ext>
                  </a:extLst>
                </a:gridCol>
              </a:tblGrid>
              <a:tr h="28307">
                <a:tc gridSpan="4">
                  <a:txBody>
                    <a:bodyPr/>
                    <a:lstStyle/>
                    <a:p>
                      <a:pPr algn="ctr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(тыс.руб.)</a:t>
                      </a: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142798"/>
                  </a:ext>
                </a:extLst>
              </a:tr>
              <a:tr h="37484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 подраздел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решению о бюджете, уточненный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549311"/>
                  </a:ext>
                </a:extLst>
              </a:tr>
              <a:tr h="15697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286 820,55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279 245,17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696023"/>
                  </a:ext>
                </a:extLst>
              </a:tr>
              <a:tr h="277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125,13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385803"/>
                  </a:ext>
                </a:extLst>
              </a:tr>
              <a:tr h="3122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2 097,41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837950"/>
                  </a:ext>
                </a:extLst>
              </a:tr>
              <a:tr h="2888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105 864,29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104 791,28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6396062"/>
                  </a:ext>
                </a:extLst>
              </a:tr>
              <a:tr h="277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19 196,60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349,75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0462588"/>
                  </a:ext>
                </a:extLst>
              </a:tr>
              <a:tr h="156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269880"/>
                  </a:ext>
                </a:extLst>
              </a:tr>
              <a:tr h="156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110354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155 440,66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151 881,60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76989"/>
                  </a:ext>
                </a:extLst>
              </a:tr>
              <a:tr h="15697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3 149,00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134,62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89075"/>
                  </a:ext>
                </a:extLst>
              </a:tr>
              <a:tr h="156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3 087,00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3 083,48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83689"/>
                  </a:ext>
                </a:extLst>
              </a:tr>
              <a:tr h="156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подготовка экономики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477373"/>
                  </a:ext>
                </a:extLst>
              </a:tr>
              <a:tr h="19838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619,80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18 397,80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031694"/>
                  </a:ext>
                </a:extLst>
              </a:tr>
              <a:tr h="3127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9 467,23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9 255,61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431166"/>
                  </a:ext>
                </a:extLst>
              </a:tr>
              <a:tr h="156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пожарной безопасности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0310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3 584,96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3 582,45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914465"/>
                  </a:ext>
                </a:extLst>
              </a:tr>
              <a:tr h="2037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0314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5 567,61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5 559,74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8076499"/>
                  </a:ext>
                </a:extLst>
              </a:tr>
              <a:tr h="15697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549,39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255 379,84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420802"/>
                  </a:ext>
                </a:extLst>
              </a:tr>
              <a:tr h="1569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4 181,95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364689"/>
                  </a:ext>
                </a:extLst>
              </a:tr>
              <a:tr h="1569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42 711,68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42 389,19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9489310"/>
                  </a:ext>
                </a:extLst>
              </a:tr>
              <a:tr h="1569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225 833,48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197 676,86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572486"/>
                  </a:ext>
                </a:extLst>
              </a:tr>
              <a:tr h="1569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6 387,43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6 123,23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925317"/>
                  </a:ext>
                </a:extLst>
              </a:tr>
              <a:tr h="1569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5 266,80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5 008,61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125356"/>
                  </a:ext>
                </a:extLst>
              </a:tr>
              <a:tr h="15697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451 973,78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409 621,16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37873"/>
                  </a:ext>
                </a:extLst>
              </a:tr>
              <a:tr h="156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38 671,81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33 951,32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025655"/>
                  </a:ext>
                </a:extLst>
              </a:tr>
              <a:tr h="156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100 100,16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66 741,64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951176"/>
                  </a:ext>
                </a:extLst>
              </a:tr>
              <a:tr h="156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308 484,72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304 233,54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524802"/>
                  </a:ext>
                </a:extLst>
              </a:tr>
              <a:tr h="156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4 717,09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4 694,66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11977"/>
                  </a:ext>
                </a:extLst>
              </a:tr>
              <a:tr h="15697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905,00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6 137,48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536125"/>
                  </a:ext>
                </a:extLst>
              </a:tr>
              <a:tr h="23201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объектов растительного и животного мира и среды их обитания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641,12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766174"/>
                  </a:ext>
                </a:extLst>
              </a:tr>
              <a:tr h="169188">
                <a:tc gridSpan="2">
                  <a:txBody>
                    <a:bodyPr/>
                    <a:lstStyle/>
                    <a:p>
                      <a:pPr algn="l" fontAlgn="ctr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Сбор, удаление отходов и очистка сточных вод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630958"/>
                  </a:ext>
                </a:extLst>
              </a:tr>
              <a:tr h="15697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040,21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5 913,82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00569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818685" y="641838"/>
            <a:ext cx="669739" cy="984739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51980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5992" y="114300"/>
            <a:ext cx="9020908" cy="720969"/>
          </a:xfrm>
          <a:prstGeom prst="rect">
            <a:avLst/>
          </a:prstGeom>
          <a:noFill/>
        </p:spPr>
        <p:txBody>
          <a:bodyPr wrap="none" lIns="0" tIns="0" rIns="0" bIns="0" anchor="ctr">
            <a:noAutofit/>
          </a:bodyPr>
          <a:lstStyle/>
          <a:p>
            <a:pPr indent="0" algn="ctr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Распределение ассигнований по разделам и подразделам классификации </a:t>
            </a:r>
          </a:p>
          <a:p>
            <a:pPr indent="0" algn="ctr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      расходов бюджета Талдомского городского округа за  2021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18685" y="764931"/>
            <a:ext cx="669739" cy="86164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134224"/>
              </p:ext>
            </p:extLst>
          </p:nvPr>
        </p:nvGraphicFramePr>
        <p:xfrm>
          <a:off x="483577" y="984742"/>
          <a:ext cx="9004846" cy="5631113"/>
        </p:xfrm>
        <a:graphic>
          <a:graphicData uri="http://schemas.openxmlformats.org/drawingml/2006/table">
            <a:tbl>
              <a:tblPr/>
              <a:tblGrid>
                <a:gridCol w="33462">
                  <a:extLst>
                    <a:ext uri="{9D8B030D-6E8A-4147-A177-3AD203B41FA5}">
                      <a16:colId xmlns:a16="http://schemas.microsoft.com/office/drawing/2014/main" val="2872987421"/>
                    </a:ext>
                  </a:extLst>
                </a:gridCol>
                <a:gridCol w="31763">
                  <a:extLst>
                    <a:ext uri="{9D8B030D-6E8A-4147-A177-3AD203B41FA5}">
                      <a16:colId xmlns:a16="http://schemas.microsoft.com/office/drawing/2014/main" val="3167864843"/>
                    </a:ext>
                  </a:extLst>
                </a:gridCol>
                <a:gridCol w="5148613">
                  <a:extLst>
                    <a:ext uri="{9D8B030D-6E8A-4147-A177-3AD203B41FA5}">
                      <a16:colId xmlns:a16="http://schemas.microsoft.com/office/drawing/2014/main" val="112197659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90232714"/>
                    </a:ext>
                  </a:extLst>
                </a:gridCol>
                <a:gridCol w="1406770">
                  <a:extLst>
                    <a:ext uri="{9D8B030D-6E8A-4147-A177-3AD203B41FA5}">
                      <a16:colId xmlns:a16="http://schemas.microsoft.com/office/drawing/2014/main" val="3325010429"/>
                    </a:ext>
                  </a:extLst>
                </a:gridCol>
                <a:gridCol w="914824">
                  <a:extLst>
                    <a:ext uri="{9D8B030D-6E8A-4147-A177-3AD203B41FA5}">
                      <a16:colId xmlns:a16="http://schemas.microsoft.com/office/drawing/2014/main" val="4283207111"/>
                    </a:ext>
                  </a:extLst>
                </a:gridCol>
                <a:gridCol w="783614">
                  <a:extLst>
                    <a:ext uri="{9D8B030D-6E8A-4147-A177-3AD203B41FA5}">
                      <a16:colId xmlns:a16="http://schemas.microsoft.com/office/drawing/2014/main" val="1436979168"/>
                    </a:ext>
                  </a:extLst>
                </a:gridCol>
              </a:tblGrid>
              <a:tr h="4926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подраздел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решению о бюджете, уточненный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79915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200 949,61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1 162 947,03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91918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418 736,93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713938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625 701,36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594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276,41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034833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109 588,80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109 280,34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5081995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881,30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439,09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22720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38 041,22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36 443,19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779309"/>
                  </a:ext>
                </a:extLst>
              </a:tr>
              <a:tr h="16348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276 613,14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265 516,24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145909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251 826,59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240 859,33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93799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24 786,55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24 656,91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3780537"/>
                  </a:ext>
                </a:extLst>
              </a:tr>
              <a:tr h="18059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87515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0909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182760"/>
                  </a:ext>
                </a:extLst>
              </a:tr>
              <a:tr h="18261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002,80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63 162,09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05475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11 600,60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11 526,02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464701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23 465,00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23 334,05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41296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29 537,20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27 902,02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807353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352918"/>
                  </a:ext>
                </a:extLst>
              </a:tr>
              <a:tr h="16776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97 997,20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97 611,49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8380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84 457,20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84 141,61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20568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Массовый спорт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2 641,11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207325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10 828,77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0844105"/>
                  </a:ext>
                </a:extLst>
              </a:tr>
              <a:tr h="17857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11 343,69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10 852,91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61129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305,30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3 305,29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482098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средств массовой информации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8 038,39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7 547,62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233420"/>
                  </a:ext>
                </a:extLst>
              </a:tr>
              <a:tr h="18059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37906"/>
                  </a:ext>
                </a:extLst>
              </a:tr>
              <a:tr h="2042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внутреннего долга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063610"/>
                  </a:ext>
                </a:extLst>
              </a:tr>
              <a:tr h="20424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706 223,96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2 572 005,83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473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43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0146" y="316523"/>
            <a:ext cx="9615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spcAft>
                <a:spcPts val="630"/>
              </a:spcAft>
            </a:pPr>
            <a:r>
              <a:rPr lang="ru" b="1" dirty="0" smtClean="0">
                <a:latin typeface="Times New Roman"/>
              </a:rPr>
              <a:t>Расходы бюджета </a:t>
            </a:r>
            <a:r>
              <a:rPr lang="ru" b="1" dirty="0">
                <a:latin typeface="Times New Roman"/>
              </a:rPr>
              <a:t>Талдомского городского </a:t>
            </a:r>
            <a:r>
              <a:rPr lang="ru" b="1" dirty="0" smtClean="0">
                <a:latin typeface="Times New Roman"/>
              </a:rPr>
              <a:t>округа за 2021 год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354464040"/>
              </p:ext>
            </p:extLst>
          </p:nvPr>
        </p:nvGraphicFramePr>
        <p:xfrm>
          <a:off x="298938" y="685856"/>
          <a:ext cx="9607062" cy="6101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6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3232" y="274320"/>
            <a:ext cx="8501106" cy="22860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Расходы бюджета в разрезе муниципальных </a:t>
            </a:r>
            <a:r>
              <a:rPr lang="ru" sz="1900" b="1" dirty="0" smtClean="0">
                <a:latin typeface="Times New Roman"/>
              </a:rPr>
              <a:t>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26877" y="579120"/>
            <a:ext cx="1556238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 smtClean="0">
                <a:latin typeface="Times New Roman"/>
              </a:rPr>
              <a:t> Талдомского городского округа за 2021 год 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83040" y="798576"/>
            <a:ext cx="707136" cy="1645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40809"/>
              </p:ext>
            </p:extLst>
          </p:nvPr>
        </p:nvGraphicFramePr>
        <p:xfrm>
          <a:off x="448409" y="1011117"/>
          <a:ext cx="9267091" cy="5697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10185">
                  <a:extLst>
                    <a:ext uri="{9D8B030D-6E8A-4147-A177-3AD203B41FA5}">
                      <a16:colId xmlns:a16="http://schemas.microsoft.com/office/drawing/2014/main" val="3069524382"/>
                    </a:ext>
                  </a:extLst>
                </a:gridCol>
                <a:gridCol w="1842087">
                  <a:extLst>
                    <a:ext uri="{9D8B030D-6E8A-4147-A177-3AD203B41FA5}">
                      <a16:colId xmlns:a16="http://schemas.microsoft.com/office/drawing/2014/main" val="3276177279"/>
                    </a:ext>
                  </a:extLst>
                </a:gridCol>
                <a:gridCol w="1209224">
                  <a:extLst>
                    <a:ext uri="{9D8B030D-6E8A-4147-A177-3AD203B41FA5}">
                      <a16:colId xmlns:a16="http://schemas.microsoft.com/office/drawing/2014/main" val="2236373519"/>
                    </a:ext>
                  </a:extLst>
                </a:gridCol>
                <a:gridCol w="1205595">
                  <a:extLst>
                    <a:ext uri="{9D8B030D-6E8A-4147-A177-3AD203B41FA5}">
                      <a16:colId xmlns:a16="http://schemas.microsoft.com/office/drawing/2014/main" val="396552103"/>
                    </a:ext>
                  </a:extLst>
                </a:gridCol>
              </a:tblGrid>
              <a:tr h="3289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по решению о бюджете уточненный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  <a:p>
                      <a:pPr marL="0" indent="0" algn="ctr" fontAlgn="b">
                        <a:buFont typeface="+mj-lt"/>
                        <a:buNone/>
                      </a:pP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выполнения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26271"/>
                  </a:ext>
                </a:extLst>
              </a:tr>
              <a:tr h="2073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"Культура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238,84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277 130,19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96,15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5967921"/>
                  </a:ext>
                </a:extLst>
              </a:tr>
              <a:tr h="1934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1 183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525,87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1 144 482,36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994670"/>
                  </a:ext>
                </a:extLst>
              </a:tr>
              <a:tr h="166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"Социальная защита населения"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182,60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41 910,41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548125"/>
                  </a:ext>
                </a:extLst>
              </a:tr>
              <a:tr h="2027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"Спорт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997,20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97 611,49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910835"/>
                  </a:ext>
                </a:extLst>
              </a:tr>
              <a:tr h="2441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сельского хозяйства"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786,06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13 605,80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6300492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"Экология и окружающая среда"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905,01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6 137,48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953661"/>
                  </a:ext>
                </a:extLst>
              </a:tr>
              <a:tr h="2764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"Безопасность и обеспечение безопасности жизнедеятельности населения"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339,70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39 819,09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768408"/>
                  </a:ext>
                </a:extLst>
              </a:tr>
              <a:tr h="170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"Жилище"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18 787,32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871847"/>
                  </a:ext>
                </a:extLst>
              </a:tr>
              <a:tr h="1842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"Развитие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инженерной инфраструктуры и энергоэффективности"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514,48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66 110,71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67,11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48087"/>
                  </a:ext>
                </a:extLst>
              </a:tr>
              <a:tr h="147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"Предпринимательство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095,80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3 094,46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259517"/>
                  </a:ext>
                </a:extLst>
              </a:tr>
              <a:tr h="166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"Управление имуществом и муниципальными финансами"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709,24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240 363,06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850529"/>
                  </a:ext>
                </a:extLst>
              </a:tr>
              <a:tr h="345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161,13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29 191,95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146542"/>
                  </a:ext>
                </a:extLst>
              </a:tr>
              <a:tr h="2994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и функционирование дорожно-транспортного комплекса"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981,97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201 515,09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87,62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135725"/>
                  </a:ext>
                </a:extLst>
              </a:tr>
              <a:tr h="188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"Цифровое муниципальное образование"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869,25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43 999,37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98,06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945192"/>
                  </a:ext>
                </a:extLst>
              </a:tr>
              <a:tr h="2119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"Архитектура и градостроительство"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8 739,58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92,42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419895"/>
                  </a:ext>
                </a:extLst>
              </a:tr>
              <a:tr h="290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"Формирование современной комфортной городской среды"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590,84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278 617,54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830460"/>
                  </a:ext>
                </a:extLst>
              </a:tr>
              <a:tr h="2349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"Переселение граждан из аварийного жилищного фонда"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144,43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11 975,12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99682"/>
                  </a:ext>
                </a:extLst>
              </a:tr>
              <a:tr h="2349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и управление в сфере установленных функций органов местного самоуправления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5 714,17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832971"/>
                  </a:ext>
                </a:extLst>
              </a:tr>
              <a:tr h="1842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205,73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43 200,64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4711"/>
                  </a:ext>
                </a:extLst>
              </a:tr>
              <a:tr h="3132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непрограммным расходам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923,73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48 914,81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94,21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512949"/>
                  </a:ext>
                </a:extLst>
              </a:tr>
              <a:tr h="4839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муниципальным программам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2 654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300,22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2 523 091,02</a:t>
                      </a:r>
                    </a:p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95,06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952971"/>
                  </a:ext>
                </a:extLst>
              </a:tr>
              <a:tr h="4238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2 706 223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,95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572 005,83</a:t>
                      </a:r>
                    </a:p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95,04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47841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675567"/>
              </p:ext>
            </p:extLst>
          </p:nvPr>
        </p:nvGraphicFramePr>
        <p:xfrm>
          <a:off x="351691" y="694588"/>
          <a:ext cx="9284678" cy="5926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1032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975946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47347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2118946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18768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 "Здравоохранение"</a:t>
                      </a: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411485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работников предприятий, прошедших диспансеризацию (за исключением предприятий, работающих за счет средств бюджета Московской области)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75,1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 введен новый показатель "Профилактические медицинские осмотры и диспансеризация"(Доля населения прошедшего профилактические медицинские осмотры и диспансеризацию) Рейтинг 45.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3753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населения, прикрепленного к медицинским организациям на территории городского округа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95,58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4377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медицинских работников (врачей первичного звена и специалистов узкого профиля), обеспеченных жильем, из числа привлеченных и нуждающихся в жилье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18768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02. "Культура</a:t>
                      </a:r>
                      <a:r>
                        <a:rPr lang="ru-RU" sz="9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1876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 в электронный вид музейных фондов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100,44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  <a:tr h="1876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общего количества  посещений музеев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108,49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3753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библиотек (на 1 жителя в год) (комплектование книжных фондов муниципальных общедоступных библиотек)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посещение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152,17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2939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роста числа пользователей муниципальных библиотек Московской области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5363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11606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216,41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1876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в фонды библиотек муниципальных образований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2669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1038,52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847962"/>
                  </a:ext>
                </a:extLst>
              </a:tr>
              <a:tr h="1876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числа посещений культурных мероприятий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579,505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624,188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107,71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853530"/>
                  </a:ext>
                </a:extLst>
              </a:tr>
              <a:tr h="2939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 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17,77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177,70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615386"/>
                  </a:ext>
                </a:extLst>
              </a:tr>
              <a:tr h="563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организаций культуры по отношению к уровню 2010 (на поддержку отрасли культуры в части государственной поддержки лучших работников сельских учреждений культуры)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по отношению к базовому году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105,13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516119"/>
                  </a:ext>
                </a:extLst>
              </a:tr>
              <a:tr h="563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организаций культуры по отношению к уровню 2010 (на поддержку отрасли культуры в части государственной поддержки лучших сельских учреждений культуры)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по отношению к базовому году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105,13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513379"/>
                  </a:ext>
                </a:extLst>
              </a:tr>
              <a:tr h="3753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праздничных и культурно-массовых мероприятий,  в том числе  творческих фестивалей и конкурсов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118,75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557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357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267083"/>
              </p:ext>
            </p:extLst>
          </p:nvPr>
        </p:nvGraphicFramePr>
        <p:xfrm>
          <a:off x="351691" y="694586"/>
          <a:ext cx="9284678" cy="59172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1032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975946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47347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2118946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755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 (детские школы искусств по видам искусств)  (приобретение музыкальных инструментов)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1411485"/>
                  </a:ext>
                </a:extLst>
              </a:tr>
              <a:tr h="10051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 сферы культуры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не выполнен в связи с увеличением количества занимающихся по предпрофессиональным программам в области искусств. Данный показатель будет пересчитан в 2022 году.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50634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57517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57517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34006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числа посетителей парков культуры и отдыха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58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094831"/>
              </p:ext>
            </p:extLst>
          </p:nvPr>
        </p:nvGraphicFramePr>
        <p:xfrm>
          <a:off x="351691" y="694586"/>
          <a:ext cx="9284678" cy="6084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1032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975946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47347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2118946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6066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31710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 "Образование</a:t>
                      </a:r>
                      <a:r>
                        <a:rPr lang="ru-RU" sz="9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1411485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детей-инвалидов в возрасте от 1,5 года до 7 лет, охваченных дошкольным образованием, в общей численности детей-инвалидов такого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704277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575180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44382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 в МДОУ д/с №23 "Мишутка" будет закончен в 1 квартале 2022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0943459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639344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В общеобразовательных организациях, расположенных в сельской местности и малых городах, обновлена материально- техническая база для занятий детей физической культурой и спортом, единиц (нарастающим итогом)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010975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В общеобразовательных организациях, расположенных всельской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789071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выпускников текущего года, набравших 220 баллов и более по 3 предметам, к общему количеству выпускников текущего года, сдававших ЕГЭ по 3 и более предметам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4283204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5502631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обучающихся, получающих начальное общее образование </a:t>
                      </a:r>
                      <a:b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70223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211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274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021790"/>
              </p:ext>
            </p:extLst>
          </p:nvPr>
        </p:nvGraphicFramePr>
        <p:xfrm>
          <a:off x="351691" y="615464"/>
          <a:ext cx="9284678" cy="61914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49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509954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1002323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1837592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5627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659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274801"/>
                  </a:ext>
                </a:extLst>
              </a:tr>
              <a:tr h="2177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240880"/>
                  </a:ext>
                </a:extLst>
              </a:tr>
              <a:tr h="38312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503620"/>
                  </a:ext>
                </a:extLst>
              </a:tr>
              <a:tr h="11198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937936"/>
                  </a:ext>
                </a:extLst>
              </a:tr>
              <a:tr h="42597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61200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8423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Число детей, охваченных деятельностью детских технопарков "Кванториум" (мобильных технопарков "Кванториум")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 (нарастающим итогом)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42597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 в возрасте от 5 до 18 лет, имеющих право на получение дополнительного образования в рамках системы персонифицированного финансирования в общей численности детей в возрасте от 5 до 18 лет.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1876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  <a:tr h="32013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образовательных организаций в сфере культуры (детские школы по видам искусств), оснащённых музыкальными инструментами, оборудованием, материалами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2725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педагогических работников, прошедших добровольную независимую оценку квалификации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1056,60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34408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образовательных организаций, показывающих высокие результаты деятельности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804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5088" y="721141"/>
            <a:ext cx="6751320" cy="15384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6652" marR="1002792" indent="0" algn="just">
              <a:lnSpc>
                <a:spcPts val="1656"/>
              </a:lnSpc>
              <a:spcAft>
                <a:spcPts val="1260"/>
              </a:spcAft>
            </a:pPr>
            <a:r>
              <a:rPr lang="ru" sz="1500" u="sng" dirty="0">
                <a:latin typeface="Times New Roman"/>
              </a:rPr>
              <a:t>Бюджет</a:t>
            </a:r>
            <a:r>
              <a:rPr lang="ru" sz="1500" dirty="0">
                <a:latin typeface="Times New Roman"/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pPr marL="136652" indent="0">
              <a:lnSpc>
                <a:spcPts val="1632"/>
              </a:lnSpc>
            </a:pPr>
            <a:r>
              <a:rPr lang="ru" sz="1500" u="sng" dirty="0">
                <a:latin typeface="Times New Roman"/>
              </a:rPr>
              <a:t>Доходы бюджета -</a:t>
            </a:r>
            <a:r>
              <a:rPr lang="ru" sz="1500" dirty="0">
                <a:latin typeface="Times New Roman"/>
              </a:rPr>
              <a:t> поступающие в бюджет денежные средства, за исключением средств, являющихся источниками финансирования </a:t>
            </a:r>
            <a:r>
              <a:rPr lang="ru" sz="1500" dirty="0" smtClean="0">
                <a:latin typeface="Times New Roman"/>
              </a:rPr>
              <a:t>дефицита бюджета</a:t>
            </a:r>
            <a:endParaRPr lang="ru" sz="1500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2040" y="2061208"/>
            <a:ext cx="6931152" cy="1538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4300" indent="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Расходы </a:t>
            </a:r>
            <a:r>
              <a:rPr lang="ru" sz="1500" u="sng" dirty="0">
                <a:latin typeface="Times New Roman"/>
              </a:rPr>
              <a:t>бюджета -</a:t>
            </a:r>
            <a:r>
              <a:rPr lang="ru" sz="1500" dirty="0">
                <a:latin typeface="Times New Roman"/>
              </a:rPr>
              <a:t> выплачиваемые из бюджета денежные средства, за исключением средств, являющихся источниками финансирования дефицита </a:t>
            </a:r>
            <a:r>
              <a:rPr lang="ru" sz="1500" dirty="0" smtClean="0">
                <a:latin typeface="Times New Roman"/>
              </a:rPr>
              <a:t>бюджета</a:t>
            </a:r>
          </a:p>
          <a:p>
            <a:pPr marL="139700" indent="0">
              <a:spcBef>
                <a:spcPts val="210"/>
              </a:spcBef>
              <a:spcAft>
                <a:spcPts val="210"/>
              </a:spcAft>
            </a:pPr>
            <a:r>
              <a:rPr lang="ru" sz="1500" u="sng" dirty="0" smtClean="0">
                <a:latin typeface="Times New Roman"/>
              </a:rPr>
              <a:t>Дефицит бюджета -</a:t>
            </a:r>
            <a:r>
              <a:rPr lang="ru" sz="1500" dirty="0" smtClean="0">
                <a:latin typeface="Times New Roman"/>
              </a:rPr>
              <a:t> превышение расходов бюджета над его доходами</a:t>
            </a:r>
          </a:p>
          <a:p>
            <a:pPr indent="0" algn="just"/>
            <a:endParaRPr lang="ru" sz="800" dirty="0" smtClean="0">
              <a:solidFill>
                <a:srgbClr val="4472C4"/>
              </a:solidFill>
              <a:latin typeface="Times New Roman"/>
            </a:endParaRPr>
          </a:p>
          <a:p>
            <a:pPr marL="11430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Профицит бюджета -</a:t>
            </a:r>
            <a:r>
              <a:rPr lang="ru" sz="1500" dirty="0" smtClean="0">
                <a:latin typeface="Times New Roman"/>
              </a:rPr>
              <a:t> превышение доходов бюджета над его расходами</a:t>
            </a:r>
          </a:p>
          <a:p>
            <a:pPr marL="114300" indent="0">
              <a:lnSpc>
                <a:spcPts val="1656"/>
              </a:lnSpc>
            </a:pPr>
            <a:endParaRPr lang="ru" sz="1500" dirty="0" smtClean="0">
              <a:latin typeface="Times New Roman"/>
            </a:endParaRPr>
          </a:p>
          <a:p>
            <a:pPr marL="114300" indent="0">
              <a:lnSpc>
                <a:spcPts val="1656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040" y="3358661"/>
            <a:ext cx="6970776" cy="30773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210"/>
              </a:spcAft>
            </a:pPr>
            <a:endParaRPr lang="ru" sz="800" dirty="0">
              <a:solidFill>
                <a:srgbClr val="4472C4"/>
              </a:solidFill>
              <a:latin typeface="Times New Roman"/>
            </a:endParaRPr>
          </a:p>
          <a:p>
            <a:pPr marL="139700" indent="0" algn="just">
              <a:lnSpc>
                <a:spcPts val="1440"/>
              </a:lnSpc>
            </a:pPr>
            <a:r>
              <a:rPr lang="ru-RU" sz="1500" u="sng" dirty="0">
                <a:latin typeface="Times New Roman"/>
              </a:rPr>
              <a:t>Государственный (муниципальный) долг</a:t>
            </a:r>
            <a:r>
              <a:rPr lang="ru-RU" sz="1500" dirty="0">
                <a:latin typeface="Times New Roman"/>
              </a:rPr>
              <a:t>– обязательства, возникающие из государственных или муниципальных заимствований, гарантий по обязательствам третьих лиц, другие обязательства в соответствии с видами долговых обязательств, установленными Бюджетным кодексом, принятые на себя Российской Федерацией, субъектом Российской Федерации или муниципальным </a:t>
            </a:r>
            <a:r>
              <a:rPr lang="ru-RU" sz="1500" dirty="0" smtClean="0">
                <a:latin typeface="Times New Roman"/>
              </a:rPr>
              <a:t>образованием.</a:t>
            </a:r>
          </a:p>
          <a:p>
            <a:pPr marL="139700" indent="0" algn="just">
              <a:lnSpc>
                <a:spcPts val="1440"/>
              </a:lnSpc>
            </a:pPr>
            <a:endParaRPr lang="ru-RU" sz="1500" u="sng" dirty="0" smtClean="0">
              <a:latin typeface="Times New Roman"/>
            </a:endParaRPr>
          </a:p>
          <a:p>
            <a:pPr marL="139700" indent="0" algn="just">
              <a:lnSpc>
                <a:spcPts val="1440"/>
              </a:lnSpc>
            </a:pPr>
            <a:r>
              <a:rPr lang="ru-RU" sz="1500" u="sng" dirty="0" smtClean="0">
                <a:latin typeface="Times New Roman"/>
              </a:rPr>
              <a:t>Дотации-  </a:t>
            </a:r>
            <a:r>
              <a:rPr lang="ru-RU" sz="1500" dirty="0" smtClean="0">
                <a:latin typeface="Times New Roman"/>
              </a:rPr>
              <a:t>средства</a:t>
            </a:r>
            <a:r>
              <a:rPr lang="ru-RU" sz="1500" dirty="0">
                <a:latin typeface="Times New Roman"/>
              </a:rPr>
              <a:t>, предоставляемые одним бюджетом бюджетной системы РФ другому бюджету на безвозмездной и безвозвратной основе без указания конкретных целей использования.</a:t>
            </a:r>
            <a:endParaRPr lang="ru-RU" sz="1500" dirty="0" smtClean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endParaRPr lang="ru-RU" sz="1500" u="sng" dirty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-RU" sz="1500" u="sng" dirty="0" smtClean="0">
                <a:latin typeface="Times New Roman"/>
              </a:rPr>
              <a:t>Субсидии</a:t>
            </a:r>
            <a:r>
              <a:rPr lang="ru-RU" sz="1500" dirty="0" smtClean="0">
                <a:latin typeface="Times New Roman"/>
              </a:rPr>
              <a:t> </a:t>
            </a:r>
            <a:r>
              <a:rPr lang="ru-RU" sz="1500" dirty="0">
                <a:latin typeface="Times New Roman"/>
              </a:rPr>
              <a:t>— межбюджетные трансферы, предоставляемые в целях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софинансирования расходных обязательств, возникающих при выполнении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 smtClean="0">
                <a:latin typeface="Times New Roman"/>
              </a:rPr>
              <a:t>Полномочий.</a:t>
            </a:r>
          </a:p>
          <a:p>
            <a:pPr marL="139700" indent="0">
              <a:lnSpc>
                <a:spcPts val="1440"/>
              </a:lnSpc>
            </a:pPr>
            <a:endParaRPr lang="ru-RU" sz="1500" dirty="0" smtClean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-RU" sz="1500" u="sng" dirty="0">
                <a:latin typeface="Times New Roman"/>
              </a:rPr>
              <a:t>Субвенции</a:t>
            </a:r>
            <a:r>
              <a:rPr lang="ru-RU" sz="1500" dirty="0">
                <a:latin typeface="Times New Roman"/>
              </a:rPr>
              <a:t> — межбюджетные трансферы, предоставляемые в целях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Финансового обеспечения расходных обязательств, возникающих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при выполнении государственных полномочий Российской Федерации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субъектов Российской Федерации.</a:t>
            </a:r>
          </a:p>
          <a:p>
            <a:pPr marL="139700" indent="0">
              <a:lnSpc>
                <a:spcPts val="1440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6969" y="272562"/>
            <a:ext cx="321798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ГЛОССАРИЙ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569334"/>
              </p:ext>
            </p:extLst>
          </p:nvPr>
        </p:nvGraphicFramePr>
        <p:xfrm>
          <a:off x="351691" y="615464"/>
          <a:ext cx="9284678" cy="61282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49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509954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1002323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1837592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5627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35169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 "Социальная защита населения"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274801"/>
                  </a:ext>
                </a:extLst>
              </a:tr>
              <a:tr h="25497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Активное долголетие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164926"/>
                  </a:ext>
                </a:extLst>
              </a:tr>
              <a:tr h="31652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Уровень бедности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969883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приоритетных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87526"/>
                  </a:ext>
                </a:extLst>
              </a:tr>
              <a:tr h="4318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1,5 до 7 лет, охваченных дошкольным образованием, в общей численности детей-инвалидов данного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востребованность родителями в данной услуге (родители не изъявили желание водить ребенка инвалида в детский сад)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307877"/>
                  </a:ext>
                </a:extLst>
              </a:tr>
              <a:tr h="2957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837319"/>
                  </a:ext>
                </a:extLst>
              </a:tr>
              <a:tr h="43082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от общей численности детей-инвалидов школьного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200882"/>
                  </a:ext>
                </a:extLst>
              </a:tr>
              <a:tr h="4659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632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869179"/>
                  </a:ext>
                </a:extLst>
              </a:tr>
              <a:tr h="4659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Число пострадавших в результате несчастных случаев на производстве со смертельным исходом связанных с производством, в расчете на 1000 работающих (организаций, занятых в экономике муниципального образования)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Промилле (0,1 процента)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507983"/>
                  </a:ext>
                </a:extLst>
              </a:tr>
              <a:tr h="28135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414296"/>
                  </a:ext>
                </a:extLst>
              </a:tr>
              <a:tr h="2177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СО НКО, которым оказана поддержка органами местного самоуправления,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240880"/>
                  </a:ext>
                </a:extLst>
              </a:tr>
              <a:tr h="3994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расходов, направляемых на предоставление субсидий СО НКО, в общем объеме расходов бюджета муниципального образования Московской области на социальную сферу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503620"/>
                  </a:ext>
                </a:extLst>
              </a:tr>
              <a:tr h="6730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расходов, направляемых на предоставление субсидий СО НКО в сфере социальной защиты населения, в общем объеме расходов бюджета муниципального образования Московской области в сфере социальной защиты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937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824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736258"/>
              </p:ext>
            </p:extLst>
          </p:nvPr>
        </p:nvGraphicFramePr>
        <p:xfrm>
          <a:off x="351691" y="729762"/>
          <a:ext cx="9284678" cy="5380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49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59424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852853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1837592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755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5720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НКО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82180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9233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5720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 консультационная поддержка органами местного самоуправления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34022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 финансовая поддержка органами местного самоуправления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  <a:tr h="42988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50393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социальной защиты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нуждаются в выделении площади,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т.к.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имеется свое здание.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4620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820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889307"/>
              </p:ext>
            </p:extLst>
          </p:nvPr>
        </p:nvGraphicFramePr>
        <p:xfrm>
          <a:off x="351691" y="773904"/>
          <a:ext cx="9284678" cy="5674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49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59424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852853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1837592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61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2860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05. "Спорт"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3253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674553"/>
                  </a:ext>
                </a:extLst>
              </a:tr>
              <a:tr h="34392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Доступные спортивные площадки. Доля 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62971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65322"/>
                  </a:ext>
                </a:extLst>
              </a:tr>
              <a:tr h="27358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Талдомского городского округа, занимающихся в спортивных организациях, в общей численности детей и молодежи в возрасте 6-15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855150"/>
                  </a:ext>
                </a:extLst>
              </a:tr>
              <a:tr h="4029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37763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6905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33788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  <a:tr h="42692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50047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5543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спорта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9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301245"/>
              </p:ext>
            </p:extLst>
          </p:nvPr>
        </p:nvGraphicFramePr>
        <p:xfrm>
          <a:off x="351691" y="773904"/>
          <a:ext cx="9284678" cy="6032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61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3739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 "Развитие сельского хозяйства</a:t>
                      </a:r>
                      <a:r>
                        <a:rPr lang="ru-RU" sz="900" b="1" i="1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1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1846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скотомест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516334"/>
                  </a:ext>
                </a:extLst>
              </a:tr>
              <a:tr h="3253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674553"/>
                  </a:ext>
                </a:extLst>
              </a:tr>
              <a:tr h="34392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629715"/>
                  </a:ext>
                </a:extLst>
              </a:tr>
              <a:tr h="25849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Производство молока в хозяйствах всех категорий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тонн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65322"/>
                  </a:ext>
                </a:extLst>
              </a:tr>
              <a:tr h="27358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855150"/>
                  </a:ext>
                </a:extLst>
              </a:tr>
              <a:tr h="4029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Площадь земельных участков, находящихся в муниципальной собственности и государственная собственность на которые не разграничена, предоставленных сельхозтоваропроизводителям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Земельные участки вошедшие в перечень для выполнения планового значения показателя, ограничены в обороте, а именно- лесами, водоохранными зонами, дорогами и т.д., что замедляет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провести оперативно необходимые процедуры. Выполнение данного показателя запланировано на 2022г. Комитетом по управлению имуществом.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23065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Площадь земель, обработанных от борщевика Сосновского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1034,86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сельских населенных пунктов, обслуживаемых по доставке продовольственных и непродовольственных товаров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33788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(жилье для специалистов 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села)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территории Талдомского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имеется семья нуждающаяся в улучшении жилищных условий. Приобретение жилья предусматривалась за счет софинансирования из бюджетов РФ, Московской области, бюджета Талдомского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 внебюджетного источника после включения в Государственную программу "Развитие сельского хозяйства" . В середине 2021года, заявителем было принято решение о выходе из очереди на включение 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Гос.программу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линии Министерства сельского хозяйства и включения в программу по линии Министерства культуры.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769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489169"/>
              </p:ext>
            </p:extLst>
          </p:nvPr>
        </p:nvGraphicFramePr>
        <p:xfrm>
          <a:off x="351691" y="773904"/>
          <a:ext cx="9284678" cy="53015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1056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982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отловленных животных без владельцев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5737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обустроенных сибиреязвенных скотомогильников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9519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Объем экспорта продукции АПК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долларов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31703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07. "Экология и окружающая среда</a:t>
                      </a:r>
                      <a:r>
                        <a:rPr lang="ru-RU" sz="9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95195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экологических мероприятий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95195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мероприятий по охране окружающей среды в границах городского округа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980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589739"/>
              </p:ext>
            </p:extLst>
          </p:nvPr>
        </p:nvGraphicFramePr>
        <p:xfrm>
          <a:off x="351691" y="773904"/>
          <a:ext cx="9284678" cy="5990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7383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32531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39565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Благоустроим кладбища «Доля кладбищ, соответствующих Региональному стандарту»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867120"/>
                  </a:ext>
                </a:extLst>
              </a:tr>
              <a:tr h="35868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Снижение общего количества преступлений, совершенных на территории муниципального образования, не менее чем на 5 % ежегодно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единица/процент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573/7%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762340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единица/процент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3536207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518308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мест захоронений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090192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числа лиц, состоящих на диспансерном наблюдении с диагнозом «Употребление наркотиков с вредными последствиями»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703916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доли несовершеннолетних в общем числе лиц, совершивших преступления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6845216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вовлеченности населения в незаконный оборот наркотиков на 100 тыс.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3015117"/>
                  </a:ext>
                </a:extLst>
              </a:tr>
              <a:tr h="4017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криминогенности наркомании на 100 тыс.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598174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от числа граждан принимающих участие в деятельности народных дружин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369356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573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100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43874"/>
              </p:ext>
            </p:extLst>
          </p:nvPr>
        </p:nvGraphicFramePr>
        <p:xfrm>
          <a:off x="351691" y="773905"/>
          <a:ext cx="9284678" cy="5971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7861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8870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Прирост уровня безопасности людей на водных объектах, расположенных на территории муниципального образования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795469"/>
                  </a:ext>
                </a:extLst>
              </a:tr>
              <a:tr h="6614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542526"/>
                  </a:ext>
                </a:extLst>
              </a:tr>
              <a:tr h="80437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Степень 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характера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9336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6952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Повышение степени пожарной защищенности муниципального образования Московской области, по отношению к базовому периоду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6682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процента запасов материально-технических, продовольственных, медицинских и иных средств в целях гражданской обороны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9336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степени готовности к использованию по предназначению защитных сооружений и иных объектов 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297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293575"/>
              </p:ext>
            </p:extLst>
          </p:nvPr>
        </p:nvGraphicFramePr>
        <p:xfrm>
          <a:off x="351691" y="773908"/>
          <a:ext cx="9284678" cy="58679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6667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8266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 "Жилище</a:t>
                      </a:r>
                      <a:r>
                        <a:rPr lang="ru-RU" sz="9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795469"/>
                  </a:ext>
                </a:extLst>
              </a:tr>
              <a:tr h="2757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семей, улучшивших жилищные условия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65104"/>
                  </a:ext>
                </a:extLst>
              </a:tr>
              <a:tr h="92839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542526"/>
                  </a:ext>
                </a:extLst>
              </a:tr>
              <a:tr h="49002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58920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молодых семей, получивших свидетельство о праве на получение социальной выплаты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10597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6657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7918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 на 1 человека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74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02528"/>
              </p:ext>
            </p:extLst>
          </p:nvPr>
        </p:nvGraphicFramePr>
        <p:xfrm>
          <a:off x="351691" y="773909"/>
          <a:ext cx="9284678" cy="5884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1032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905608">
                  <a:extLst>
                    <a:ext uri="{9D8B030D-6E8A-4147-A177-3AD203B41FA5}">
                      <a16:colId xmlns:a16="http://schemas.microsoft.com/office/drawing/2014/main" val="147982568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730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3688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"Развитие инженерной инфраструктуры и энергоэффективности"</a:t>
                      </a:r>
                    </a:p>
                    <a:p>
                      <a:pPr algn="l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795469"/>
                  </a:ext>
                </a:extLst>
              </a:tr>
              <a:tr h="5848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65104"/>
                  </a:ext>
                </a:extLst>
              </a:tr>
              <a:tr h="6213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2021Увеличение доли сточных вод, очищенных до нормативных значений, в общем объеме сточных вод, пропущенных через очистные сооружения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542526"/>
                  </a:ext>
                </a:extLst>
              </a:tr>
              <a:tr h="59256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64519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Бережливый учет - оснащенность многоквартирных домов общедомовыми приборами учета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8304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зданий, строений, сооружений муниципальной собственности, соответствующих нормальному уровню энергетической эффективности и выше (А, B, C, 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7290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86708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многоквартирных домов с присвоенными классами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947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510640"/>
              </p:ext>
            </p:extLst>
          </p:nvPr>
        </p:nvGraphicFramePr>
        <p:xfrm>
          <a:off x="351691" y="773909"/>
          <a:ext cx="9284678" cy="5942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730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31082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8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"Предпринимательство</a:t>
                      </a:r>
                      <a:r>
                        <a:rPr lang="ru-RU" sz="800" b="1" i="1" u="sng" strike="noStrike" dirty="0">
                          <a:effectLst/>
                          <a:latin typeface="Arial" panose="020B0604020202020204" pitchFamily="34" charset="0"/>
                        </a:rPr>
                        <a:t>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795469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многофункциональных индустриальных парков, технологических парков, промышленных площадок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244881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привлеченных резидентов на территории многофункциональных индустриальных парков, технологических парков, промышленных площадок муниципальных образований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91584"/>
                  </a:ext>
                </a:extLst>
              </a:tr>
              <a:tr h="23173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созданных рабочих мест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360200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Объем 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483961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Площадь территории, на которую привлечены новые резиденты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850264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Процент заполняемости многофункциональных индустриальных парков, технологических парков, промышленных площадок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397830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Темп 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302018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23297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511161"/>
                  </a:ext>
                </a:extLst>
              </a:tr>
              <a:tr h="2253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несостоявшихся торгов от общего количества объявленных торгов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321127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825206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общей экономии денежных средств от общей суммы состоявшихся торгов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6955836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реализованных требований Стандарта развития конкуренции в муниципальном образовании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779927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Среднее количество участников на состоявшихся торгах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505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064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2208" y="219808"/>
            <a:ext cx="842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Информация о выполнении основных показателей социально-экономического развития Талдомского городского округа</a:t>
            </a:r>
            <a:endParaRPr lang="ru-RU" i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976507"/>
              </p:ext>
            </p:extLst>
          </p:nvPr>
        </p:nvGraphicFramePr>
        <p:xfrm>
          <a:off x="277905" y="923363"/>
          <a:ext cx="9377082" cy="5475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210">
                  <a:extLst>
                    <a:ext uri="{9D8B030D-6E8A-4147-A177-3AD203B41FA5}">
                      <a16:colId xmlns:a16="http://schemas.microsoft.com/office/drawing/2014/main" val="4071498075"/>
                    </a:ext>
                  </a:extLst>
                </a:gridCol>
                <a:gridCol w="1141236">
                  <a:extLst>
                    <a:ext uri="{9D8B030D-6E8A-4147-A177-3AD203B41FA5}">
                      <a16:colId xmlns:a16="http://schemas.microsoft.com/office/drawing/2014/main" val="1090338617"/>
                    </a:ext>
                  </a:extLst>
                </a:gridCol>
                <a:gridCol w="963738">
                  <a:extLst>
                    <a:ext uri="{9D8B030D-6E8A-4147-A177-3AD203B41FA5}">
                      <a16:colId xmlns:a16="http://schemas.microsoft.com/office/drawing/2014/main" val="1691277606"/>
                    </a:ext>
                  </a:extLst>
                </a:gridCol>
                <a:gridCol w="761222">
                  <a:extLst>
                    <a:ext uri="{9D8B030D-6E8A-4147-A177-3AD203B41FA5}">
                      <a16:colId xmlns:a16="http://schemas.microsoft.com/office/drawing/2014/main" val="3427126317"/>
                    </a:ext>
                  </a:extLst>
                </a:gridCol>
                <a:gridCol w="1119794">
                  <a:extLst>
                    <a:ext uri="{9D8B030D-6E8A-4147-A177-3AD203B41FA5}">
                      <a16:colId xmlns:a16="http://schemas.microsoft.com/office/drawing/2014/main" val="4137910692"/>
                    </a:ext>
                  </a:extLst>
                </a:gridCol>
                <a:gridCol w="1119794">
                  <a:extLst>
                    <a:ext uri="{9D8B030D-6E8A-4147-A177-3AD203B41FA5}">
                      <a16:colId xmlns:a16="http://schemas.microsoft.com/office/drawing/2014/main" val="4190329693"/>
                    </a:ext>
                  </a:extLst>
                </a:gridCol>
                <a:gridCol w="1031044">
                  <a:extLst>
                    <a:ext uri="{9D8B030D-6E8A-4147-A177-3AD203B41FA5}">
                      <a16:colId xmlns:a16="http://schemas.microsoft.com/office/drawing/2014/main" val="439627962"/>
                    </a:ext>
                  </a:extLst>
                </a:gridCol>
                <a:gridCol w="1031044">
                  <a:extLst>
                    <a:ext uri="{9D8B030D-6E8A-4147-A177-3AD203B41FA5}">
                      <a16:colId xmlns:a16="http://schemas.microsoft.com/office/drawing/2014/main" val="3281792967"/>
                    </a:ext>
                  </a:extLst>
                </a:gridCol>
              </a:tblGrid>
              <a:tr h="82742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42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выполнения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Плановые значения  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выполнение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выполнения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125030"/>
                  </a:ext>
                </a:extLst>
              </a:tr>
              <a:tr h="4139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2021год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 2021 год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2022 год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года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01942"/>
                  </a:ext>
                </a:extLst>
              </a:tr>
              <a:tr h="829518">
                <a:tc>
                  <a:txBody>
                    <a:bodyPr/>
                    <a:lstStyle/>
                    <a:p>
                      <a:pPr algn="l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 на конец года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чел</a:t>
                      </a: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46302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46302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618170"/>
                  </a:ext>
                </a:extLst>
              </a:tr>
              <a:tr h="555236">
                <a:tc>
                  <a:txBody>
                    <a:bodyPr/>
                    <a:lstStyle/>
                    <a:p>
                      <a:pPr algn="l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отгрузки товаров собственного производства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1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млрд.руб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106,2%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9680415"/>
                  </a:ext>
                </a:extLst>
              </a:tr>
              <a:tr h="515780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розничного товарооборота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82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6434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8169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660008"/>
                  </a:ext>
                </a:extLst>
              </a:tr>
              <a:tr h="540137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зарегистрированной безработицы(среднегодовая)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82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0,57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137498"/>
                  </a:ext>
                </a:extLst>
              </a:tr>
              <a:tr h="669237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Среднемесячная заработная плата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82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рубль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52232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54392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144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144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332756"/>
                  </a:ext>
                </a:extLst>
              </a:tr>
              <a:tr h="466760">
                <a:tc>
                  <a:txBody>
                    <a:bodyPr/>
                    <a:lstStyle/>
                    <a:p>
                      <a:pPr algn="l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Прожиточный минимум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39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рубль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13580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14748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3423468"/>
                  </a:ext>
                </a:extLst>
              </a:tr>
              <a:tr h="657871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в эксплуатацию жилых домов за год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39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тыс.кв.м общей площади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32,0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150%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146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167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443476"/>
              </p:ext>
            </p:extLst>
          </p:nvPr>
        </p:nvGraphicFramePr>
        <p:xfrm>
          <a:off x="351691" y="773912"/>
          <a:ext cx="9284678" cy="5940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5494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496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138624"/>
                  </a:ext>
                </a:extLst>
              </a:tr>
              <a:tr h="2456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вновь созданных субъектов малого и среднего бизнеса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27020"/>
                  </a:ext>
                </a:extLst>
              </a:tr>
              <a:tr h="49854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нарастающим итогом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286216"/>
                  </a:ext>
                </a:extLst>
              </a:tr>
              <a:tr h="3979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Малый бизнес большого региона. Прирост количества субъектов малого и среднего предпринимательства на 10 тыс.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885790"/>
                  </a:ext>
                </a:extLst>
              </a:tr>
              <a:tr h="37784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Число субъектов малого и среднего предпринимательства в расчете на 10 тыс. человек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097687"/>
                  </a:ext>
                </a:extLst>
              </a:tr>
              <a:tr h="41581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обращений по вопросу защиты прав потребителей от общего количества поступивших обращений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65104"/>
                  </a:ext>
                </a:extLst>
              </a:tr>
              <a:tr h="59948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 (объектов дорожного сервиса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соответствующих требованиям, нормам и стандартам действующего законодательства, от общего количества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 (объектов дорожного сервиса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542526"/>
                  </a:ext>
                </a:extLst>
              </a:tr>
              <a:tr h="4117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Обеспеченность населения площадью торговых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квадратных метров на 1000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4117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Прирост площадей торговых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48303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Прирост посадочных мест на объектах общественного питания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42348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Прирост рабочих мест на объектах бытового обслуживания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65255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Стандарт потребительского рынка и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3130,51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965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014906"/>
              </p:ext>
            </p:extLst>
          </p:nvPr>
        </p:nvGraphicFramePr>
        <p:xfrm>
          <a:off x="342899" y="756327"/>
          <a:ext cx="9284678" cy="5917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601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7540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"Управление имуществом и муниципальными финансами"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138624"/>
                  </a:ext>
                </a:extLst>
              </a:tr>
              <a:tr h="4878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объектов недвижимого имущества, поставленных на кадастровый учет от выявленных земельных участков с объектами без прав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003282"/>
                  </a:ext>
                </a:extLst>
              </a:tr>
              <a:tr h="4567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заявок на право заключения договоров аренды з/у от субъектов малого и среднего предпринимательства.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980701"/>
                  </a:ext>
                </a:extLst>
              </a:tr>
              <a:tr h="333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Исключение незаконных решений по земле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376015"/>
                  </a:ext>
                </a:extLst>
              </a:tr>
              <a:tr h="4567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27020"/>
                  </a:ext>
                </a:extLst>
              </a:tr>
              <a:tr h="19448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объектов недвижимого имущества находившихся в казне и предоставленных в аренду субъектам МСП, ИП, 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самозанятым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с августа 2021 года была передана по постановлению главы Талдомского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 оперативное управление МБУ «Энергия», в связи с этим по части заключенных новых договоров аренды, администратором доходом являлось МБУ «Энергия». Также назначенный на 2021 год аукцион по продаже муниципального имущества перенесен на 2022 год в связи с отсутствием заявок на участие в аукционе.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286216"/>
                  </a:ext>
                </a:extLst>
              </a:tr>
              <a:tr h="4567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Предоставление земельных участков многодетным семьям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Этот показатель может меняться т.к., учёт семей складывается исходя из ежедневных поступлений заявок 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885790"/>
                  </a:ext>
                </a:extLst>
              </a:tr>
              <a:tr h="9031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Прирост земельного налога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Невыполнение показателя обусловлено снижением кадастровой стоимости земельных участков для садоводства и ИЖС, увеличением числа льготников физических лиц (Снижение уплаты земельного налога относительно 2020 года составило 4,6 млн.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097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601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959646"/>
              </p:ext>
            </p:extLst>
          </p:nvPr>
        </p:nvGraphicFramePr>
        <p:xfrm>
          <a:off x="351691" y="773911"/>
          <a:ext cx="9284678" cy="5577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8174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580781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56139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747346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1441938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7702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0916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Проверка использования земель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показателя по Проверке использования земель не достиг планового показателя в 100 % в связи с тем, что внеплановые проверки проводились по результатам плановых рейдовых осмотров, в ходе подготовок документов для проведения внеплановых проверок часть земельных участков, на которых выявлены нарушения, находилась в собственности юридических лиц, а согласно Постановления Правительства РФ от 30.11.2020 N 1969 "Об особенностях формирования ежегодных планов проведения плановых проверок юридических лиц и индивидуальных предпринимателей на 2021 год, проведения проверок в 2021 году и внесении изменений в пункт 7 Правил подготовки органами государственного контроля (надзора) и органами муниципального контроля ежегодных планов проведения плановых проверок юридических лиц и индивидуальных предпринимателей" мораторий на проведение проверок юридических лиц был продлен на 2021 год, в связи с этим отсутствовала правовая возможность проведения проверок юридических лиц.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65104"/>
                  </a:ext>
                </a:extLst>
              </a:tr>
              <a:tr h="7157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достижения более высоких значений показателя ведутся досудебные конструктивные работы с должниками, проводятся комиссии по взысканию задолженности.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542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574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382845"/>
              </p:ext>
            </p:extLst>
          </p:nvPr>
        </p:nvGraphicFramePr>
        <p:xfrm>
          <a:off x="351691" y="773912"/>
          <a:ext cx="9284678" cy="5275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90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835270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940777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747346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6767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16845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Cогласно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Постановлению главы Талдомского городского округа №713 от 14.05.2020 О предоставлении мер поддержки при предоставлении имущества находящегося в собственности Талдомского городского округа Московской области" ряду арендаторов предоставлена отсрочка по арендной плате за арендуемое имущество, согласно которому они оплачивают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отсроченые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платежи в течение 2021 и 2022 гг. в связи с этим взыскание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задолжнести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судебнои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досудебном порядке не применимо. Проводятся комиссии по мобилизации доходов, куда приглашаются крупные должники. по аренде.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84807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в соответствии с муниципальным заказом, от общего числа муниципальных служащих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589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просроченной кредиторской задолженности в расходах бюджета Талдомского городского округа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6807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Ежегодный прирост налоговых и неналоговых доходов бюджета Талдомского городского округа в отчетном финансовом году к поступлениям в году, предшествующем отчетному финансовому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79590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объема муниципального долга Талдомского городского округа к объему годовому объему доходов (без учета объема безвозмездных поступлений) бюджета Талдомского городского округа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915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838116"/>
              </p:ext>
            </p:extLst>
          </p:nvPr>
        </p:nvGraphicFramePr>
        <p:xfrm>
          <a:off x="351691" y="773912"/>
          <a:ext cx="9284678" cy="55417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90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835270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940777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747346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6767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33418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39565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Информирование населения через СМИ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68511"/>
                  </a:ext>
                </a:extLst>
              </a:tr>
              <a:tr h="47478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Уровень информированности населения в социальных сетях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299759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участников мероприятий, направленных на этнокультурное развитие народов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115187"/>
                  </a:ext>
                </a:extLst>
              </a:tr>
              <a:tr h="84807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проектов, реализованных на основании заявок жителей Талдомского городского округа Московской области в рамках применения практик инициативного бюджетирования.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589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молодежи, задействованной в мероприятиях по вовлечению в творческую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6807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туристского и экскурсионного потока в Талдомском городском округе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313,964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79590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Общая численность граждан, вовлеченных центрами (сообществами, объединениями) поддержки добровольчества (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669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82565"/>
              </p:ext>
            </p:extLst>
          </p:nvPr>
        </p:nvGraphicFramePr>
        <p:xfrm>
          <a:off x="351691" y="773912"/>
          <a:ext cx="9284678" cy="5660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90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835270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940777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747346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9422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8845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"Развитие и функционирование дорожно-транспортного комплекса"</a:t>
                      </a:r>
                    </a:p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5509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Соблюдение расписания на автобусных маршрутах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68511"/>
                  </a:ext>
                </a:extLst>
              </a:tr>
              <a:tr h="1159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 тыс.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сравнению с 2020 годом выросло количество погибших в ДТП: 2021 год - 13 человек, 2020 год - 10 человек. Также среднегодовая численность населения Талдомского городского округа, используемая при расчете показателя и влияющего на него обратно пропорционально - снизилась (2021 год - 46 366чел., 2020 год - 46 504чел.).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299759"/>
                  </a:ext>
                </a:extLst>
              </a:tr>
              <a:tr h="5861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Объёмы ввода в эксплуатацию после строительства и реконструкции автомобильных дорог общего пользования местного значения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 на погонный метр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115187"/>
                  </a:ext>
                </a:extLst>
              </a:tr>
              <a:tr h="11808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Ремонт (капитальный ремонт) сети автомобильных дорог общего пользования местного значения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Километров на тысячу квадратных метров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3,825/26,775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18,7/102,85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82031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Создание парковочного пространства на улично-дорожной сети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118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255913"/>
              </p:ext>
            </p:extLst>
          </p:nvPr>
        </p:nvGraphicFramePr>
        <p:xfrm>
          <a:off x="351691" y="773912"/>
          <a:ext cx="9284678" cy="5987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5478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375146682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611140758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342796300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2909830292"/>
                    </a:ext>
                  </a:extLst>
                </a:gridCol>
                <a:gridCol w="2206869">
                  <a:extLst>
                    <a:ext uri="{9D8B030D-6E8A-4147-A177-3AD203B41FA5}">
                      <a16:colId xmlns:a16="http://schemas.microsoft.com/office/drawing/2014/main" val="4067997292"/>
                    </a:ext>
                  </a:extLst>
                </a:gridCol>
              </a:tblGrid>
              <a:tr h="711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16536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"Цифровое муниципальное образование"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1825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Выполнение требований комфортности и доступности МФЦ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725526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граждан, имеющих доступ к получению государственных и муниципальных услуг по принципу "одного окна" по месту пребывания, в том числе в МФЦ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923847"/>
                  </a:ext>
                </a:extLst>
              </a:tr>
              <a:tr h="28304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594054"/>
                  </a:ext>
                </a:extLst>
              </a:tr>
              <a:tr h="32451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8974252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5087600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72386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муниципальных общеобразовательных организаций в муниципальном образовании Московской области, подключенных к сети Интернет на скорости:</a:t>
                      </a:r>
                      <a:b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общеобразовательных организаций, расположенных в городских населенных пунктах, – не менее 100 Мбит/с;</a:t>
                      </a:r>
                      <a:b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общеобразовательных организаций, расположенных в сельских населенных пунктах, – не менее 50 Мбит/с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244417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9000971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помещений аппаратных, приведенных в соответствие со стандартом «Цифровая школа» в части ИТ-инфраструктуры государственных и муниципальных общеобразовательных организаций, реализующих программы общего образования, для обеспечения в помещениях безопасного доступа к государственным, муниципальным и иным информационным системам, информационно-телекоммуникационной сети «Интернет» и обеспечения базовой безопасности образовательного процесса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7183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929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15080"/>
              </p:ext>
            </p:extLst>
          </p:nvPr>
        </p:nvGraphicFramePr>
        <p:xfrm>
          <a:off x="351691" y="773912"/>
          <a:ext cx="9284678" cy="58838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5478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375146682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611140758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342796300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2909830292"/>
                    </a:ext>
                  </a:extLst>
                </a:gridCol>
                <a:gridCol w="2206869">
                  <a:extLst>
                    <a:ext uri="{9D8B030D-6E8A-4147-A177-3AD203B41FA5}">
                      <a16:colId xmlns:a16="http://schemas.microsoft.com/office/drawing/2014/main" val="4067997292"/>
                    </a:ext>
                  </a:extLst>
                </a:gridCol>
              </a:tblGrid>
              <a:tr h="7383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08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965065"/>
                  </a:ext>
                </a:extLst>
              </a:tr>
              <a:tr h="408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392499"/>
                  </a:ext>
                </a:extLst>
              </a:tr>
              <a:tr h="4038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145167"/>
                  </a:ext>
                </a:extLst>
              </a:tr>
              <a:tr h="5411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6135487"/>
                  </a:ext>
                </a:extLst>
              </a:tr>
              <a:tr h="4038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Ответь вовремя –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187742"/>
                  </a:ext>
                </a:extLst>
              </a:tr>
              <a:tr h="275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819327"/>
                  </a:ext>
                </a:extLst>
              </a:tr>
              <a:tr h="3613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Повторные обращения – Доля обращений, поступивших на портал «Добродел», по которым поступили повторные обращения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68511"/>
                  </a:ext>
                </a:extLst>
              </a:tr>
              <a:tr h="34969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Процент проникновения ЕСИА в муниципальном образовании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299759"/>
                  </a:ext>
                </a:extLst>
              </a:tr>
              <a:tr h="3420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115187"/>
                  </a:ext>
                </a:extLst>
              </a:tr>
              <a:tr h="7905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7682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273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549596"/>
              </p:ext>
            </p:extLst>
          </p:nvPr>
        </p:nvGraphicFramePr>
        <p:xfrm>
          <a:off x="351691" y="773912"/>
          <a:ext cx="9284678" cy="58838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5478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375146682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611140758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342796300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2909830292"/>
                    </a:ext>
                  </a:extLst>
                </a:gridCol>
                <a:gridCol w="2206869">
                  <a:extLst>
                    <a:ext uri="{9D8B030D-6E8A-4147-A177-3AD203B41FA5}">
                      <a16:colId xmlns:a16="http://schemas.microsoft.com/office/drawing/2014/main" val="4067997292"/>
                    </a:ext>
                  </a:extLst>
                </a:gridCol>
              </a:tblGrid>
              <a:tr h="7383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08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965065"/>
                  </a:ext>
                </a:extLst>
              </a:tr>
              <a:tr h="408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392499"/>
                  </a:ext>
                </a:extLst>
              </a:tr>
              <a:tr h="4038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145167"/>
                  </a:ext>
                </a:extLst>
              </a:tr>
              <a:tr h="5411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6135487"/>
                  </a:ext>
                </a:extLst>
              </a:tr>
              <a:tr h="4038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Ответь вовремя –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187742"/>
                  </a:ext>
                </a:extLst>
              </a:tr>
              <a:tr h="275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819327"/>
                  </a:ext>
                </a:extLst>
              </a:tr>
              <a:tr h="3613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Повторные обращения – Доля обращений, поступивших на портал «Добродел», по которым поступили повторные обращения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68511"/>
                  </a:ext>
                </a:extLst>
              </a:tr>
              <a:tr h="34969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Процент проникновения ЕСИА в муниципальном образовании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299759"/>
                  </a:ext>
                </a:extLst>
              </a:tr>
              <a:tr h="3420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115187"/>
                  </a:ext>
                </a:extLst>
              </a:tr>
              <a:tr h="7905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7682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902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443022"/>
              </p:ext>
            </p:extLst>
          </p:nvPr>
        </p:nvGraphicFramePr>
        <p:xfrm>
          <a:off x="351691" y="773912"/>
          <a:ext cx="9284678" cy="5729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5478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375146682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611140758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342796300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2909830292"/>
                    </a:ext>
                  </a:extLst>
                </a:gridCol>
                <a:gridCol w="2206869">
                  <a:extLst>
                    <a:ext uri="{9D8B030D-6E8A-4147-A177-3AD203B41FA5}">
                      <a16:colId xmlns:a16="http://schemas.microsoft.com/office/drawing/2014/main" val="4067997292"/>
                    </a:ext>
                  </a:extLst>
                </a:gridCol>
              </a:tblGrid>
              <a:tr h="580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16705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"Архитектура и градостроительство"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965065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утвержденного генерального плана Талдомского городского округа.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392499"/>
                  </a:ext>
                </a:extLst>
              </a:tr>
              <a:tr h="1846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нормативов градостроительного проектирования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145167"/>
                  </a:ext>
                </a:extLst>
              </a:tr>
              <a:tr h="3516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правил землепользования и застройки Талдомского городского округа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6135487"/>
                  </a:ext>
                </a:extLst>
              </a:tr>
              <a:tr h="3253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187742"/>
                  </a:ext>
                </a:extLst>
              </a:tr>
              <a:tr h="18214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 "Формирование современной комфортной городской среды"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68511"/>
                  </a:ext>
                </a:extLst>
              </a:tr>
              <a:tr h="3613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807651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благоустроенных дворовых территорий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778478"/>
                  </a:ext>
                </a:extLst>
              </a:tr>
              <a:tr h="3613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благоустроенных общественных территорий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2021 году выполнен 1 этап благоустройства площади,  в 2022 году планируется 2 этап, окончание работ запланировано на 2024 год.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1998034"/>
                  </a:ext>
                </a:extLst>
              </a:tr>
              <a:tr h="3613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42239"/>
                  </a:ext>
                </a:extLst>
              </a:tr>
              <a:tr h="2502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объектов архитектурно-художественного освещения,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264964"/>
                  </a:ext>
                </a:extLst>
              </a:tr>
              <a:tr h="30048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разработанных концепций благоустройства общественных территорий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108038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77"/>
                  </a:ext>
                </a:extLst>
              </a:tr>
              <a:tr h="2524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созданных и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1373754"/>
                  </a:ext>
                </a:extLst>
              </a:tr>
              <a:tr h="17931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установленных детских игровых площадок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9516476"/>
                  </a:ext>
                </a:extLst>
              </a:tr>
              <a:tr h="64183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084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248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017864"/>
              </p:ext>
            </p:extLst>
          </p:nvPr>
        </p:nvGraphicFramePr>
        <p:xfrm>
          <a:off x="527537" y="3807068"/>
          <a:ext cx="8827475" cy="2583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8">
                  <a:extLst>
                    <a:ext uri="{9D8B030D-6E8A-4147-A177-3AD203B41FA5}">
                      <a16:colId xmlns:a16="http://schemas.microsoft.com/office/drawing/2014/main" val="2790254041"/>
                    </a:ext>
                  </a:extLst>
                </a:gridCol>
                <a:gridCol w="2933112">
                  <a:extLst>
                    <a:ext uri="{9D8B030D-6E8A-4147-A177-3AD203B41FA5}">
                      <a16:colId xmlns:a16="http://schemas.microsoft.com/office/drawing/2014/main" val="1085350515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2187949970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429473592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665281835"/>
                    </a:ext>
                  </a:extLst>
                </a:gridCol>
              </a:tblGrid>
              <a:tr h="498441"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 показателя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2021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2021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выполнения плана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16208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доходов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2 629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308,31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617 323,55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536825"/>
                  </a:ext>
                </a:extLst>
              </a:tr>
              <a:tr h="345423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150 140,00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1 198 073,75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690021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РФ.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1 479 168,31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419 249,80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113562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расходов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2 706 223,95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2 572 005,83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6587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</a:t>
                      </a:r>
                    </a:p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Профицит(+)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-76 915,64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45 317,72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8060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долг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49 847,81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50 647,81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101,61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10073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93783917"/>
              </p:ext>
            </p:extLst>
          </p:nvPr>
        </p:nvGraphicFramePr>
        <p:xfrm>
          <a:off x="527537" y="835269"/>
          <a:ext cx="8651632" cy="286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01262" y="483577"/>
            <a:ext cx="7200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выполнение основных характеристик бюджета Талдомского городского округа (тыс. руб.)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823803"/>
              </p:ext>
            </p:extLst>
          </p:nvPr>
        </p:nvGraphicFramePr>
        <p:xfrm>
          <a:off x="351691" y="773912"/>
          <a:ext cx="9284678" cy="5539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5478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375146682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611140758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342796300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2909830292"/>
                    </a:ext>
                  </a:extLst>
                </a:gridCol>
                <a:gridCol w="2206869">
                  <a:extLst>
                    <a:ext uri="{9D8B030D-6E8A-4147-A177-3AD203B41FA5}">
                      <a16:colId xmlns:a16="http://schemas.microsoft.com/office/drawing/2014/main" val="4067997292"/>
                    </a:ext>
                  </a:extLst>
                </a:gridCol>
              </a:tblGrid>
              <a:tr h="580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53633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Соответствие внешнего вида ограждений региональным требованиям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93869"/>
                  </a:ext>
                </a:extLst>
              </a:tr>
              <a:tr h="55391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381985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числа посетителей парков культуры и отдыха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299759"/>
                  </a:ext>
                </a:extLst>
              </a:tr>
              <a:tr h="5978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2021Доля светильников наружного освещения, управление которыми осуществляется с использованием автоматизированных систем управления наружным освещением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115187"/>
                  </a:ext>
                </a:extLst>
              </a:tr>
              <a:tr h="7905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МКД, в которых проведен капитальный ремонт в рамках региональной программы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6250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отремонтированных подъездов в МКД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18463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8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 "Переселение граждан из аварийного жилищного фонда</a:t>
                      </a:r>
                      <a:r>
                        <a:rPr lang="ru-RU" sz="8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548603"/>
                  </a:ext>
                </a:extLst>
              </a:tr>
              <a:tr h="450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переселенных из аварийного жилищного фонда, признанного таковыми до 01.01.2017г., переселенных по адресной программе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переселение части граждан было перенесено в подпрограмму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470034"/>
                  </a:ext>
                </a:extLst>
              </a:tr>
              <a:tr h="6250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переселенных жителей из аварийного жилищного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62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647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950224" cy="666457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2021 год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408709"/>
              </p:ext>
            </p:extLst>
          </p:nvPr>
        </p:nvGraphicFramePr>
        <p:xfrm>
          <a:off x="518746" y="1055078"/>
          <a:ext cx="8889025" cy="56710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779">
                  <a:extLst>
                    <a:ext uri="{9D8B030D-6E8A-4147-A177-3AD203B41FA5}">
                      <a16:colId xmlns:a16="http://schemas.microsoft.com/office/drawing/2014/main" val="469129651"/>
                    </a:ext>
                  </a:extLst>
                </a:gridCol>
                <a:gridCol w="1041606">
                  <a:extLst>
                    <a:ext uri="{9D8B030D-6E8A-4147-A177-3AD203B41FA5}">
                      <a16:colId xmlns:a16="http://schemas.microsoft.com/office/drawing/2014/main" val="4137711639"/>
                    </a:ext>
                  </a:extLst>
                </a:gridCol>
                <a:gridCol w="918076">
                  <a:extLst>
                    <a:ext uri="{9D8B030D-6E8A-4147-A177-3AD203B41FA5}">
                      <a16:colId xmlns:a16="http://schemas.microsoft.com/office/drawing/2014/main" val="4072111825"/>
                    </a:ext>
                  </a:extLst>
                </a:gridCol>
                <a:gridCol w="1218539">
                  <a:extLst>
                    <a:ext uri="{9D8B030D-6E8A-4147-A177-3AD203B41FA5}">
                      <a16:colId xmlns:a16="http://schemas.microsoft.com/office/drawing/2014/main" val="3634470677"/>
                    </a:ext>
                  </a:extLst>
                </a:gridCol>
                <a:gridCol w="1639977">
                  <a:extLst>
                    <a:ext uri="{9D8B030D-6E8A-4147-A177-3AD203B41FA5}">
                      <a16:colId xmlns:a16="http://schemas.microsoft.com/office/drawing/2014/main" val="580761461"/>
                    </a:ext>
                  </a:extLst>
                </a:gridCol>
                <a:gridCol w="1401636">
                  <a:extLst>
                    <a:ext uri="{9D8B030D-6E8A-4147-A177-3AD203B41FA5}">
                      <a16:colId xmlns:a16="http://schemas.microsoft.com/office/drawing/2014/main" val="1454914758"/>
                    </a:ext>
                  </a:extLst>
                </a:gridCol>
                <a:gridCol w="1029811">
                  <a:extLst>
                    <a:ext uri="{9D8B030D-6E8A-4147-A177-3AD203B41FA5}">
                      <a16:colId xmlns:a16="http://schemas.microsoft.com/office/drawing/2014/main" val="1344349295"/>
                    </a:ext>
                  </a:extLst>
                </a:gridCol>
                <a:gridCol w="707026">
                  <a:extLst>
                    <a:ext uri="{9D8B030D-6E8A-4147-A177-3AD203B41FA5}">
                      <a16:colId xmlns:a16="http://schemas.microsoft.com/office/drawing/2014/main" val="2395851484"/>
                    </a:ext>
                  </a:extLst>
                </a:gridCol>
                <a:gridCol w="681575">
                  <a:extLst>
                    <a:ext uri="{9D8B030D-6E8A-4147-A177-3AD203B41FA5}">
                      <a16:colId xmlns:a16="http://schemas.microsoft.com/office/drawing/2014/main" val="1493577822"/>
                    </a:ext>
                  </a:extLst>
                </a:gridCol>
              </a:tblGrid>
              <a:tr h="7772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7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подпрограммы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 правовой акт (НПА), которым установлены меры соц.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меры социальной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льготников (человек)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2021 год (тыс. рублей)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047460"/>
                  </a:ext>
                </a:extLst>
              </a:tr>
              <a:tr h="2935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«Образование» на 2020-2024 годы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«Дошкольное образование»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 из родителей (законных представителей) ребенка, </a:t>
                      </a: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посещающего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образовательную организацию М.О., реализующую образовательную программу дошкольного образования, </a:t>
                      </a: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внесшего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родительскую плату за присмотром и уход за ребенком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№ 1479 от 24.07.2019г. "Об утверждении Порядка обращения за компенсацией родительской платы за присмотр и уход за детьми, осваивающими образовательные программы дошкольного образования в организациях Талдомского городского округа"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изменениями и дополнениями)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компенсации родительской платы за присмотром и уходом за детьми, осваивающими образовательные программы дошкольного образования в организация Талдомского городского округа области, осуществляющих образовательную деятельность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20%-на первого ребенка, 50%-на второго ребенка, 70%-на третьего и последующих детей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8 929,29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561560"/>
                  </a:ext>
                </a:extLst>
              </a:tr>
              <a:tr h="1957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«Образование» на 2020-2024 годы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«Общее образование»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 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учреждений из многодетных и малообеспеченных семей, в том числе детей, находящихся под опекой  и детей- инвалидов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№60 от 21.01.2021 г. "Об организации питания детей льготных категорий в дошкольных и общеобразовательных учреждениях Талдомского городского округа в 2021 году".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Выплата на питание детей льготных категорий в дошкольных и общеобразовательных учреждениях Талдомского городского округа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Завтраки для детей из многодетных семей-70 рублей , обеды для детей из малообеспеченных семей и детей – инвалидов-90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16 093,52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41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41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29" y="274320"/>
            <a:ext cx="8756793" cy="666457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2021 год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084839"/>
              </p:ext>
            </p:extLst>
          </p:nvPr>
        </p:nvGraphicFramePr>
        <p:xfrm>
          <a:off x="518745" y="861647"/>
          <a:ext cx="8765933" cy="5436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777">
                  <a:extLst>
                    <a:ext uri="{9D8B030D-6E8A-4147-A177-3AD203B41FA5}">
                      <a16:colId xmlns:a16="http://schemas.microsoft.com/office/drawing/2014/main" val="3712626454"/>
                    </a:ext>
                  </a:extLst>
                </a:gridCol>
                <a:gridCol w="971102">
                  <a:extLst>
                    <a:ext uri="{9D8B030D-6E8A-4147-A177-3AD203B41FA5}">
                      <a16:colId xmlns:a16="http://schemas.microsoft.com/office/drawing/2014/main" val="2552663067"/>
                    </a:ext>
                  </a:extLst>
                </a:gridCol>
                <a:gridCol w="945091">
                  <a:extLst>
                    <a:ext uri="{9D8B030D-6E8A-4147-A177-3AD203B41FA5}">
                      <a16:colId xmlns:a16="http://schemas.microsoft.com/office/drawing/2014/main" val="3396138844"/>
                    </a:ext>
                  </a:extLst>
                </a:gridCol>
                <a:gridCol w="1092490">
                  <a:extLst>
                    <a:ext uri="{9D8B030D-6E8A-4147-A177-3AD203B41FA5}">
                      <a16:colId xmlns:a16="http://schemas.microsoft.com/office/drawing/2014/main" val="1662372999"/>
                    </a:ext>
                  </a:extLst>
                </a:gridCol>
                <a:gridCol w="1760121">
                  <a:extLst>
                    <a:ext uri="{9D8B030D-6E8A-4147-A177-3AD203B41FA5}">
                      <a16:colId xmlns:a16="http://schemas.microsoft.com/office/drawing/2014/main" val="2880178843"/>
                    </a:ext>
                  </a:extLst>
                </a:gridCol>
                <a:gridCol w="1387290">
                  <a:extLst>
                    <a:ext uri="{9D8B030D-6E8A-4147-A177-3AD203B41FA5}">
                      <a16:colId xmlns:a16="http://schemas.microsoft.com/office/drawing/2014/main" val="2102857142"/>
                    </a:ext>
                  </a:extLst>
                </a:gridCol>
                <a:gridCol w="988444">
                  <a:extLst>
                    <a:ext uri="{9D8B030D-6E8A-4147-A177-3AD203B41FA5}">
                      <a16:colId xmlns:a16="http://schemas.microsoft.com/office/drawing/2014/main" val="101763316"/>
                    </a:ext>
                  </a:extLst>
                </a:gridCol>
                <a:gridCol w="693645">
                  <a:extLst>
                    <a:ext uri="{9D8B030D-6E8A-4147-A177-3AD203B41FA5}">
                      <a16:colId xmlns:a16="http://schemas.microsoft.com/office/drawing/2014/main" val="3417281751"/>
                    </a:ext>
                  </a:extLst>
                </a:gridCol>
                <a:gridCol w="684973">
                  <a:extLst>
                    <a:ext uri="{9D8B030D-6E8A-4147-A177-3AD203B41FA5}">
                      <a16:colId xmlns:a16="http://schemas.microsoft.com/office/drawing/2014/main" val="341662774"/>
                    </a:ext>
                  </a:extLst>
                </a:gridCol>
              </a:tblGrid>
              <a:tr h="896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7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подпрограммы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 правовой акт (НПА), которым установлены меры соц.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меры социальной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льготников (человек)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2021 год (тыс. рублей)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438025"/>
                  </a:ext>
                </a:extLst>
              </a:tr>
              <a:tr h="192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«Образование» на 2020-2024 годы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«Общее образование»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учреждений из многодетных семей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№ 108 от 29 января 2021 г. «О предоставлении частичной компенсации стоимости одежды обучающихся одному из родителей детей из многодетных семей в 2021 г.»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Частичная компенсация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одежды обучающихся одному из родителей детей из многодетных семей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 рублей в год одному из родителей на каждого ребенка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070875"/>
                  </a:ext>
                </a:extLst>
              </a:tr>
              <a:tr h="2614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«Молодёжь Подмосковья»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10-11 классов муниципальных образовательных учреждений, </a:t>
                      </a: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окончившие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1-е полугодие 2020-2021 учебного года на «отлично»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№307 от 11.03.2021г. «О назначении и выплате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стипендии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1-е полугодие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2020-2021 учебного года»;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стипендии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1-е полугодие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2020-2021 учебного года;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 рублей на 1 человека 1 раз в полугодие;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410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365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29" y="274320"/>
            <a:ext cx="8800755" cy="666457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2021 год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282111"/>
              </p:ext>
            </p:extLst>
          </p:nvPr>
        </p:nvGraphicFramePr>
        <p:xfrm>
          <a:off x="518746" y="861646"/>
          <a:ext cx="8765933" cy="5607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777">
                  <a:extLst>
                    <a:ext uri="{9D8B030D-6E8A-4147-A177-3AD203B41FA5}">
                      <a16:colId xmlns:a16="http://schemas.microsoft.com/office/drawing/2014/main" val="3712626454"/>
                    </a:ext>
                  </a:extLst>
                </a:gridCol>
                <a:gridCol w="971102">
                  <a:extLst>
                    <a:ext uri="{9D8B030D-6E8A-4147-A177-3AD203B41FA5}">
                      <a16:colId xmlns:a16="http://schemas.microsoft.com/office/drawing/2014/main" val="2552663067"/>
                    </a:ext>
                  </a:extLst>
                </a:gridCol>
                <a:gridCol w="945091">
                  <a:extLst>
                    <a:ext uri="{9D8B030D-6E8A-4147-A177-3AD203B41FA5}">
                      <a16:colId xmlns:a16="http://schemas.microsoft.com/office/drawing/2014/main" val="3396138844"/>
                    </a:ext>
                  </a:extLst>
                </a:gridCol>
                <a:gridCol w="1092490">
                  <a:extLst>
                    <a:ext uri="{9D8B030D-6E8A-4147-A177-3AD203B41FA5}">
                      <a16:colId xmlns:a16="http://schemas.microsoft.com/office/drawing/2014/main" val="1662372999"/>
                    </a:ext>
                  </a:extLst>
                </a:gridCol>
                <a:gridCol w="1760121">
                  <a:extLst>
                    <a:ext uri="{9D8B030D-6E8A-4147-A177-3AD203B41FA5}">
                      <a16:colId xmlns:a16="http://schemas.microsoft.com/office/drawing/2014/main" val="2880178843"/>
                    </a:ext>
                  </a:extLst>
                </a:gridCol>
                <a:gridCol w="1387290">
                  <a:extLst>
                    <a:ext uri="{9D8B030D-6E8A-4147-A177-3AD203B41FA5}">
                      <a16:colId xmlns:a16="http://schemas.microsoft.com/office/drawing/2014/main" val="2102857142"/>
                    </a:ext>
                  </a:extLst>
                </a:gridCol>
                <a:gridCol w="988444">
                  <a:extLst>
                    <a:ext uri="{9D8B030D-6E8A-4147-A177-3AD203B41FA5}">
                      <a16:colId xmlns:a16="http://schemas.microsoft.com/office/drawing/2014/main" val="101763316"/>
                    </a:ext>
                  </a:extLst>
                </a:gridCol>
                <a:gridCol w="693645">
                  <a:extLst>
                    <a:ext uri="{9D8B030D-6E8A-4147-A177-3AD203B41FA5}">
                      <a16:colId xmlns:a16="http://schemas.microsoft.com/office/drawing/2014/main" val="3417281751"/>
                    </a:ext>
                  </a:extLst>
                </a:gridCol>
                <a:gridCol w="684973">
                  <a:extLst>
                    <a:ext uri="{9D8B030D-6E8A-4147-A177-3AD203B41FA5}">
                      <a16:colId xmlns:a16="http://schemas.microsoft.com/office/drawing/2014/main" val="341662774"/>
                    </a:ext>
                  </a:extLst>
                </a:gridCol>
              </a:tblGrid>
              <a:tr h="8487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7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подпрограммы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 правовой акт (НПА), которым установлены меры соц.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меры социальной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льготников (человек)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2021 год (тыс. рублей)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438025"/>
                  </a:ext>
                </a:extLst>
              </a:tr>
              <a:tr h="22516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«Молодёжь Подмосковья»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10-11 классов муниципальных образовательных учреждений,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окончившие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2-е полугодие 2020-2021 учебного года на «отлично»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№899 от 17.06.2021г. «О назначении и выплате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стипендии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2-е полугодие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2020-2021 учебного год»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стипендии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2-е полугодие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2500 рублей на 1 человека 1 раз в полугодие;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070875"/>
                  </a:ext>
                </a:extLst>
              </a:tr>
              <a:tr h="247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«Молодёжь Подмосковья»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Победители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призёры регионального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этапа всероссийской олимпиады школьников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№565 от 21.04.2021г. «Об утверждении порядка единовременной выплаты стипендии победителям и призёрам регионального этапа всероссийской олимпиады школьников»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и выплата стипендии победителям и призёрам регионального этапа всероссийской олимпиады школьников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Победители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15 000,0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ризёры олимпиады -10 000,0 единовременно.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410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460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1015" y="274320"/>
            <a:ext cx="8959363" cy="666457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2021 год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457448"/>
              </p:ext>
            </p:extLst>
          </p:nvPr>
        </p:nvGraphicFramePr>
        <p:xfrm>
          <a:off x="233170" y="1169378"/>
          <a:ext cx="9007547" cy="5328137"/>
        </p:xfrm>
        <a:graphic>
          <a:graphicData uri="http://schemas.openxmlformats.org/drawingml/2006/table">
            <a:tbl>
              <a:tblPr/>
              <a:tblGrid>
                <a:gridCol w="407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9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194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250606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212708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1161613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699794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50997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933494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№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Целевая группа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Нормативно</a:t>
                      </a:r>
                      <a:r>
                        <a:rPr lang="ru" sz="1000" b="1" baseline="0" dirty="0" smtClean="0">
                          <a:latin typeface="Times New Roman"/>
                        </a:rPr>
                        <a:t> правовой акт(НПА)</a:t>
                      </a:r>
                      <a:r>
                        <a:rPr lang="ru" sz="10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Размер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Количество льготников (человек)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Исполнено за 2021 год (тыс. рублей)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4909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7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000" b="0" dirty="0" smtClean="0">
                          <a:latin typeface="Times New Roman"/>
                        </a:rPr>
                        <a:t>Муниципальная программа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«Социальная защита населения на  2020-2024 годы»</a:t>
                      </a:r>
                      <a:endParaRPr lang="ru" sz="1000" b="0" dirty="0" smtClean="0">
                        <a:latin typeface="Times New Roman"/>
                      </a:endParaRP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Подпрограмма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«Социальная поддержка граждан»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Малообеспеченные граждане, зарегистрированные на территории Талдомского городского округа 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Постановление Правительства Российской Федерации от 14.12.2005 №761, закон Московской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области от 13.07.2007-ОЗ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Предостановление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 гражданам субсидий на оплату жилого помещения и коммунальных услуг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Расчет производиться в зависимости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от совокупного дохода семьи и стандарта стоимости жилищно-коммунальных услуг.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2050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22072,26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97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Ветераны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(пенсионеры) войны, труда, Вооруженных Сил и правоохранительных органов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администрации Талдомского городского округа от 01.11.2019 г. №2286 «Об утверждении муниципальной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Талдомского городского округа «Социальная защита населения  на 2020-2024 годы»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Благотворительная помощь ветеранскому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активу и малообеспеченным ветеранам, проведение культурных мероприятий и экскурсий для ветеранов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400 000 рублей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один раз в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3187649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400" i="1" baseline="-25000" dirty="0">
              <a:solidFill>
                <a:srgbClr val="3B566F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48920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2021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721992"/>
              </p:ext>
            </p:extLst>
          </p:nvPr>
        </p:nvGraphicFramePr>
        <p:xfrm>
          <a:off x="233170" y="940778"/>
          <a:ext cx="8972375" cy="5671037"/>
        </p:xfrm>
        <a:graphic>
          <a:graphicData uri="http://schemas.openxmlformats.org/drawingml/2006/table">
            <a:tbl>
              <a:tblPr/>
              <a:tblGrid>
                <a:gridCol w="405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445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324070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129626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1157077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697062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48065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1097619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№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Целевая группа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1" dirty="0" smtClean="0">
                          <a:latin typeface="Times New Roman"/>
                        </a:rPr>
                        <a:t>Нормативно правовой акт(НПА)</a:t>
                      </a:r>
                      <a:r>
                        <a:rPr lang="ru" sz="10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Размер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Количество льготников (семей)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Исполнено за 2021 год (тыс. рублей)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3418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8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000" b="0" dirty="0" smtClean="0">
                          <a:latin typeface="Times New Roman"/>
                        </a:rPr>
                        <a:t>Муниципальная программа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«ЖИЛИЩЕ»</a:t>
                      </a:r>
                      <a:endParaRPr lang="ru" sz="1000" b="0" dirty="0" smtClean="0">
                        <a:latin typeface="Times New Roman"/>
                      </a:endParaRP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Подпрограмма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«Обеспечение жильем молодых семей»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Молодые семьи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Постановление Правительства Московской области от 25.10.2016г. №790/39 «Об утверждении государственной программы Московской области «Жилище» на 2017-2027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годы; Постановление администрации  Талдомского  городского округа Московской области от 01.11.2019г. №2297 «Об утверждении муниципальной программы Талдомского городского округа «Жилище» на 2020-2024 годы » 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Реализация мероприятий  по обеспечению жильем молодых семей (Федеральный бюджет, Областной бюджет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</a:t>
                      </a:r>
                      <a:r>
                        <a:rPr lang="ru" sz="1000" b="0" dirty="0" smtClean="0">
                          <a:latin typeface="Times New Roman"/>
                        </a:rPr>
                        <a:t>,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Местный бюджет)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Расчет размера по социальной выплате проводиться исходя из норм  общей площади жилого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помещения, установленной для семей разной численности, количества членов молодой семьи и норматива стоимости 1 кв.м. </a:t>
                      </a:r>
                      <a:r>
                        <a:rPr lang="ru-RU" sz="1000" b="0" baseline="0" dirty="0" smtClean="0">
                          <a:latin typeface="Times New Roman"/>
                        </a:rPr>
                        <a:t>о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бщей площади жилья по Талдомскому городскому округа , что составляет 43% от размера социальной выплаты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3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4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501,59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400" i="1" baseline="-25000" dirty="0">
              <a:solidFill>
                <a:srgbClr val="3B566F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76639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9249162" cy="666457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об общественно значимых проектах, </a:t>
            </a:r>
            <a:r>
              <a:rPr lang="ru" sz="1900" b="1" dirty="0" smtClean="0">
                <a:latin typeface="Times New Roman"/>
              </a:rPr>
              <a:t>реализованных </a:t>
            </a:r>
            <a:r>
              <a:rPr lang="ru" sz="1900" b="1" dirty="0" smtClean="0">
                <a:latin typeface="Times New Roman"/>
              </a:rPr>
              <a:t>на территории Талдомского городского округа в 2021 году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26824" y="1416424"/>
            <a:ext cx="1363352" cy="277905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(млн. </a:t>
            </a:r>
            <a:r>
              <a:rPr lang="ru" sz="1200" dirty="0">
                <a:latin typeface="Times New Roman"/>
              </a:rPr>
              <a:t>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678026"/>
              </p:ext>
            </p:extLst>
          </p:nvPr>
        </p:nvGraphicFramePr>
        <p:xfrm>
          <a:off x="592831" y="967155"/>
          <a:ext cx="9132393" cy="5569098"/>
        </p:xfrm>
        <a:graphic>
          <a:graphicData uri="http://schemas.openxmlformats.org/drawingml/2006/table">
            <a:tbl>
              <a:tblPr/>
              <a:tblGrid>
                <a:gridCol w="3699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5317">
                  <a:extLst>
                    <a:ext uri="{9D8B030D-6E8A-4147-A177-3AD203B41FA5}">
                      <a16:colId xmlns:a16="http://schemas.microsoft.com/office/drawing/2014/main" val="2350431637"/>
                    </a:ext>
                  </a:extLst>
                </a:gridCol>
                <a:gridCol w="1325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9312"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Наименование проекта,</a:t>
                      </a:r>
                      <a:r>
                        <a:rPr lang="ru" sz="1400" b="1" baseline="0" dirty="0" smtClean="0">
                          <a:latin typeface="Times New Roman"/>
                        </a:rPr>
                        <a:t> места реализации проекта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400" b="1" dirty="0" smtClean="0">
                          <a:latin typeface="Times New Roman"/>
                        </a:rPr>
                        <a:t>Срок ввода объекта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400" b="1" dirty="0" smtClean="0">
                          <a:latin typeface="Times New Roman"/>
                        </a:rPr>
                        <a:t>Профинансировано в 2021 году млн.руб.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Результаты от реализации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398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Реализация программ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создание комфортной городской среды в части благоустройства  зоны отдыха п.Северный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Ноябрь </a:t>
                      </a:r>
                      <a:r>
                        <a:rPr lang="ru" sz="1200" b="0" dirty="0" smtClean="0">
                          <a:latin typeface="Times New Roman"/>
                        </a:rPr>
                        <a:t>2021 года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14,3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Обустроена зона отдыха в п.Северный по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ул.Зеленая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17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Благоустройство тротуара вдоль Храма Архангела Михаила г.Талдома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Ноябрь 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2021 года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9,3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0" dirty="0" smtClean="0">
                          <a:latin typeface="Times New Roman"/>
                        </a:rPr>
                        <a:t>Завершены работы по благоустройству тротуара вдоль Храма Архангела Михаила г.Талдома</a:t>
                      </a:r>
                    </a:p>
                    <a:p>
                      <a:pPr indent="0" algn="just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5830802"/>
                  </a:ext>
                </a:extLst>
              </a:tr>
              <a:tr h="717723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Благоустройство  парка культуры и отдыха Победы г.Талдом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Сентябрь </a:t>
                      </a:r>
                      <a:r>
                        <a:rPr lang="ru" sz="1200" b="0" dirty="0" smtClean="0">
                          <a:latin typeface="Times New Roman"/>
                        </a:rPr>
                        <a:t>2021 года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15,4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0" dirty="0" smtClean="0">
                          <a:latin typeface="Times New Roman"/>
                        </a:rPr>
                        <a:t>Завершено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благоустройство</a:t>
                      </a:r>
                      <a:r>
                        <a:rPr lang="ru" sz="1200" b="0" dirty="0" smtClean="0">
                          <a:latin typeface="Times New Roman"/>
                        </a:rPr>
                        <a:t>  </a:t>
                      </a:r>
                      <a:r>
                        <a:rPr lang="ru" sz="1200" b="0" dirty="0" smtClean="0">
                          <a:latin typeface="Times New Roman"/>
                        </a:rPr>
                        <a:t>парка культуры и отдыха Победы г.Талдом</a:t>
                      </a:r>
                    </a:p>
                    <a:p>
                      <a:pPr indent="0" algn="just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7884189"/>
                  </a:ext>
                </a:extLst>
              </a:tr>
              <a:tr h="1538408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Обустройство дворовых территорий и установка детских игровых площадок на территории округа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О</a:t>
                      </a:r>
                      <a:r>
                        <a:rPr lang="ru" sz="1200" b="0" dirty="0" smtClean="0">
                          <a:latin typeface="Times New Roman"/>
                        </a:rPr>
                        <a:t>ктябрь 2021 года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7,5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Установлены пять детских игровых площадок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по след. адресам: </a:t>
                      </a:r>
                    </a:p>
                    <a:p>
                      <a:pPr indent="0"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г. Талдом, м-н Юбилейный, д. 7-10; </a:t>
                      </a:r>
                    </a:p>
                    <a:p>
                      <a:pPr indent="0"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г. Талдом, м-н Юбилейный, д. 37, 38; </a:t>
                      </a:r>
                    </a:p>
                    <a:p>
                      <a:pPr indent="0"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Ермолино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 29,30,63,64,65,66,67; </a:t>
                      </a:r>
                    </a:p>
                    <a:p>
                      <a:pPr indent="0"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с. Николо-Кропотки, д. 42,43; </a:t>
                      </a:r>
                    </a:p>
                    <a:p>
                      <a:pPr indent="0"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п. Вербилки, ул. Победы, 21,23</a:t>
                      </a:r>
                      <a:endParaRPr lang="ru" sz="12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ru" sz="12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2271085"/>
                  </a:ext>
                </a:extLst>
              </a:tr>
              <a:tr h="430773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Ремонт </a:t>
                      </a:r>
                      <a:r>
                        <a:rPr lang="ru" sz="1200" b="0" dirty="0" smtClean="0">
                          <a:latin typeface="Times New Roman"/>
                        </a:rPr>
                        <a:t>60 подъездов,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26 домов на территории округа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</a:t>
                      </a:r>
                      <a:r>
                        <a:rPr lang="ru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Отремонтированы подъезды и дома, улучшено качество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жизни жителей на территории округа</a:t>
                      </a:r>
                      <a:endParaRPr lang="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425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277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29" y="668214"/>
            <a:ext cx="8730417" cy="870440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Сведения о фактическом расходовании средств резервного фонда администрации Талдомского городского округа за 2021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26824" y="2034988"/>
            <a:ext cx="1363352" cy="9861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147810"/>
              </p:ext>
            </p:extLst>
          </p:nvPr>
        </p:nvGraphicFramePr>
        <p:xfrm>
          <a:off x="301753" y="2329961"/>
          <a:ext cx="8912586" cy="1748486"/>
        </p:xfrm>
        <a:graphic>
          <a:graphicData uri="http://schemas.openxmlformats.org/drawingml/2006/table">
            <a:tbl>
              <a:tblPr/>
              <a:tblGrid>
                <a:gridCol w="1227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5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5947"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№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400" b="1" dirty="0" smtClean="0">
                          <a:latin typeface="Times New Roman"/>
                        </a:rPr>
                        <a:t>Направление средств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Сумма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966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Социальные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выплаты гражданам пос.Вербилки (2 чел.), пос.Северный (1 чел.), дер.Береговское (1 чел.), село Великий двор (1 чел.), в связи с пожаром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75,0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573">
                <a:tc gridSpan="2">
                  <a:txBody>
                    <a:bodyPr/>
                    <a:lstStyle/>
                    <a:p>
                      <a:pPr indent="0" algn="l"/>
                      <a:r>
                        <a:rPr lang="ru" sz="1200" b="1" dirty="0" smtClean="0">
                          <a:latin typeface="Times New Roman"/>
                        </a:rPr>
                        <a:t>                                   Всего расходов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75,0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120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5800" y="274320"/>
            <a:ext cx="8484578" cy="912642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Сведения о фактическом расходование средств дорожного фонда администрации Талдомского городского округа за 2021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82354" y="1416424"/>
            <a:ext cx="1507822" cy="277905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(тыс. </a:t>
            </a:r>
            <a:r>
              <a:rPr lang="ru" sz="1200" dirty="0">
                <a:latin typeface="Times New Roman"/>
              </a:rPr>
              <a:t>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589903"/>
              </p:ext>
            </p:extLst>
          </p:nvPr>
        </p:nvGraphicFramePr>
        <p:xfrm>
          <a:off x="773723" y="1656619"/>
          <a:ext cx="8282354" cy="4559545"/>
        </p:xfrm>
        <a:graphic>
          <a:graphicData uri="http://schemas.openxmlformats.org/drawingml/2006/table">
            <a:tbl>
              <a:tblPr/>
              <a:tblGrid>
                <a:gridCol w="384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6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1205">
                  <a:extLst>
                    <a:ext uri="{9D8B030D-6E8A-4147-A177-3AD203B41FA5}">
                      <a16:colId xmlns:a16="http://schemas.microsoft.com/office/drawing/2014/main" val="986905971"/>
                    </a:ext>
                  </a:extLst>
                </a:gridCol>
              </a:tblGrid>
              <a:tr h="600186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200" b="1" dirty="0" smtClean="0">
                          <a:latin typeface="Times New Roman"/>
                        </a:rPr>
                        <a:t>План по решению о бюджете, уточненный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Фактическое исполнение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% исполнения уточненного плана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389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Содержание автомобильный дорог общего пользования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135 357,4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134 526,2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99,4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572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Ремонт автомобильных дорог общего пользования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38 296,1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37 317,6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97,4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3503124"/>
                  </a:ext>
                </a:extLst>
              </a:tr>
              <a:tr h="474202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Мероприятия по обеспечению безопасности дорожного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движения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306,0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306,0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" sz="1200" b="0" dirty="0" smtClean="0">
                          <a:latin typeface="Times New Roman"/>
                        </a:rPr>
                        <a:t>100,0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2271085"/>
                  </a:ext>
                </a:extLst>
              </a:tr>
              <a:tr h="600186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Софинансирование работ по капитальному ремонту и ремонту автомобильных дорог общего пользования местного значения (дороги и подъезды к СНТ)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43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063,0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 16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716,2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38,8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4252182"/>
                  </a:ext>
                </a:extLst>
              </a:tr>
              <a:tr h="1525553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Ремонт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дворовых территорий (в части работ по ямочному ремонту асфальтного покрытия дворовых территорий, в том числе пешеходных дорожек, тротуаров, парковок, проездов, в т.ч. </a:t>
                      </a:r>
                      <a:r>
                        <a:rPr lang="ru-RU" sz="1200" b="0" baseline="0" dirty="0" smtClean="0">
                          <a:latin typeface="Times New Roman"/>
                        </a:rPr>
                        <a:t>п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роездов на дворовые  территории, в том числе внутриквартальных проездов, нуждающихся в ямочном ремонте асфальтового покрытия дворовых территорий)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8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811,0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8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810,9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100,0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8708222"/>
                  </a:ext>
                </a:extLst>
              </a:tr>
              <a:tr h="679457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1" dirty="0" smtClean="0">
                          <a:latin typeface="Times New Roman"/>
                        </a:rPr>
                        <a:t>ВСЕГО</a:t>
                      </a:r>
                      <a:r>
                        <a:rPr lang="ru" sz="1200" b="1" baseline="0" dirty="0" smtClean="0">
                          <a:latin typeface="Times New Roman"/>
                        </a:rPr>
                        <a:t> ДОРОЖНЫЙ ФОНД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225 833,5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197 676,9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87,5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896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766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6488" y="652038"/>
            <a:ext cx="7199376" cy="558170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</a:t>
            </a:r>
          </a:p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для граждан» подготовлен Финансовым управлением администрации Талдомского городского округа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141900, Московская область,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г.Талдом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пл.К.Маркса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д.12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телефон:8(49620)6-08-27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 taldom_budget@mail.ru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Понедельник-Пятница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8.30-18.00, обед с 12.30 до 14.00. 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Выходной: Суббота, Воскресенье.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Приемный день-Среда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9.00-17.00 (перерыв 12.30-14.00)</a:t>
            </a:r>
          </a:p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endParaRPr lang="ru" sz="1100" b="1" dirty="0">
              <a:latin typeface="Courier New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968496"/>
            <a:ext cx="7997952" cy="1322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136"/>
              </a:lnSpc>
              <a:spcBef>
                <a:spcPts val="1260"/>
              </a:spcBef>
            </a:pPr>
            <a:endParaRPr lang="en-US" sz="1100" b="1" u="sng" dirty="0">
              <a:solidFill>
                <a:srgbClr val="0563C1"/>
              </a:solidFill>
              <a:latin typeface="Courier New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107" y="117837"/>
            <a:ext cx="85549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Талдомского городского округа за 2021 год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32585" y="948833"/>
            <a:ext cx="4079629" cy="5742114"/>
          </a:xfrm>
          <a:prstGeom prst="rect">
            <a:avLst/>
          </a:prstGeom>
          <a:ln>
            <a:solidFill>
              <a:srgbClr val="C00000"/>
            </a:solidFill>
          </a:ln>
          <a:effectLst>
            <a:softEdge rad="88900"/>
          </a:effectLst>
        </p:spPr>
        <p:txBody>
          <a:bodyPr wrap="square">
            <a:normAutofit/>
          </a:bodyPr>
          <a:lstStyle/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821 103,32 тыс.руб. (31,37%)</a:t>
            </a:r>
          </a:p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</a:pPr>
            <a:endParaRPr lang="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Упрощенная система налогообложения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87 659,25 тыс.руб. (3,35%)</a:t>
            </a:r>
          </a:p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</a:pPr>
            <a:endParaRPr lang="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3">
                  <a:lumMod val="40000"/>
                  <a:lumOff val="60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налог на вменённый доход для отдельных видов деятельности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2 833,15 тыс.руб. (0,11%)</a:t>
            </a:r>
          </a:p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3">
                  <a:lumMod val="40000"/>
                  <a:lumOff val="60000"/>
                </a:schemeClr>
              </a:buClr>
            </a:pPr>
            <a:endParaRPr lang="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60"/>
              </a:spcAft>
              <a:buClr>
                <a:schemeClr val="accent5"/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94 952,39 тыс.руб. (3,63%)</a:t>
            </a: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chemeClr val="accent6"/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42 149,24 тыс.руб. (1,61%)</a:t>
            </a:r>
          </a:p>
          <a:p>
            <a:pPr>
              <a:lnSpc>
                <a:spcPts val="1248"/>
              </a:lnSpc>
              <a:spcAft>
                <a:spcPts val="210"/>
              </a:spcAft>
              <a:buClr>
                <a:schemeClr val="accent6"/>
              </a:buClr>
            </a:pPr>
            <a:endParaRPr lang="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60"/>
              </a:spcAft>
              <a:buClr>
                <a:srgbClr val="FFFF00"/>
              </a:buClr>
            </a:pPr>
            <a:r>
              <a:rPr lang="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налоговые доходы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62 888,50 тыс.руб. (2,40%)</a:t>
            </a:r>
          </a:p>
          <a:p>
            <a:pPr algn="ctr">
              <a:spcAft>
                <a:spcPts val="1260"/>
              </a:spcAft>
              <a:buClr>
                <a:srgbClr val="FFFF00"/>
              </a:buClr>
            </a:pPr>
            <a:r>
              <a:rPr lang="ru" sz="1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rgbClr val="0070C0"/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использования имущества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46 751,16 тыс.руб. (1,79%)</a:t>
            </a: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rgbClr val="0070C0"/>
              </a:buClr>
            </a:pPr>
            <a:endParaRPr lang="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chemeClr val="accent3">
                  <a:lumMod val="75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материальных и </a:t>
            </a: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chemeClr val="accent3">
                  <a:lumMod val="75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нематериальных активов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17 441,34 тыс.руб. (0,67%)</a:t>
            </a: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chemeClr val="accent3">
                  <a:lumMod val="75000"/>
                </a:schemeClr>
              </a:buClr>
            </a:pPr>
            <a:endParaRPr lang="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60"/>
              </a:spcAft>
              <a:buClr>
                <a:srgbClr val="FFC000"/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Штрафные санкции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3 728,28 тыс.руб. (0,14%)</a:t>
            </a:r>
          </a:p>
          <a:p>
            <a:pPr algn="just">
              <a:spcAft>
                <a:spcPts val="1260"/>
              </a:spcAft>
              <a:buClr>
                <a:schemeClr val="accent5">
                  <a:lumMod val="50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неналоговые доходы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18 567,12 тыс.руб. (0,71%)</a:t>
            </a:r>
          </a:p>
          <a:p>
            <a:pPr algn="ctr">
              <a:spcAft>
                <a:spcPts val="1260"/>
              </a:spcAft>
              <a:buClr>
                <a:schemeClr val="accent6">
                  <a:lumMod val="50000"/>
                </a:schemeClr>
              </a:buClr>
            </a:pPr>
            <a:r>
              <a:rPr lang="ru" sz="1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</a:t>
            </a:r>
            <a:r>
              <a:rPr lang="ru" sz="1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1 419 249,80 тыс.руб. (54,22%)</a:t>
            </a:r>
            <a:endParaRPr lang="ru" sz="12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83484576"/>
              </p:ext>
            </p:extLst>
          </p:nvPr>
        </p:nvGraphicFramePr>
        <p:xfrm>
          <a:off x="158263" y="800100"/>
          <a:ext cx="5574322" cy="605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03985" y="677008"/>
            <a:ext cx="4229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endParaRPr lang="ru-RU" sz="1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30640" y="518746"/>
            <a:ext cx="597408" cy="40444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u="sng" dirty="0">
                <a:latin typeface="Times New Roman"/>
              </a:rPr>
              <a:t>(тыс. рублей)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6715" y="219808"/>
            <a:ext cx="95220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объеме и структуре доходов Талдомского городского  округа за 2021 год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549393"/>
              </p:ext>
            </p:extLst>
          </p:nvPr>
        </p:nvGraphicFramePr>
        <p:xfrm>
          <a:off x="378067" y="668209"/>
          <a:ext cx="9328640" cy="6194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3410">
                  <a:extLst>
                    <a:ext uri="{9D8B030D-6E8A-4147-A177-3AD203B41FA5}">
                      <a16:colId xmlns:a16="http://schemas.microsoft.com/office/drawing/2014/main" val="1851960878"/>
                    </a:ext>
                  </a:extLst>
                </a:gridCol>
                <a:gridCol w="4618701">
                  <a:extLst>
                    <a:ext uri="{9D8B030D-6E8A-4147-A177-3AD203B41FA5}">
                      <a16:colId xmlns:a16="http://schemas.microsoft.com/office/drawing/2014/main" val="3486563258"/>
                    </a:ext>
                  </a:extLst>
                </a:gridCol>
                <a:gridCol w="971839">
                  <a:extLst>
                    <a:ext uri="{9D8B030D-6E8A-4147-A177-3AD203B41FA5}">
                      <a16:colId xmlns:a16="http://schemas.microsoft.com/office/drawing/2014/main" val="2937631847"/>
                    </a:ext>
                  </a:extLst>
                </a:gridCol>
                <a:gridCol w="1087288">
                  <a:extLst>
                    <a:ext uri="{9D8B030D-6E8A-4147-A177-3AD203B41FA5}">
                      <a16:colId xmlns:a16="http://schemas.microsoft.com/office/drawing/2014/main" val="4141405040"/>
                    </a:ext>
                  </a:extLst>
                </a:gridCol>
                <a:gridCol w="1177402">
                  <a:extLst>
                    <a:ext uri="{9D8B030D-6E8A-4147-A177-3AD203B41FA5}">
                      <a16:colId xmlns:a16="http://schemas.microsoft.com/office/drawing/2014/main" val="398914457"/>
                    </a:ext>
                  </a:extLst>
                </a:gridCol>
              </a:tblGrid>
              <a:tr h="3516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бюджетной классификации( без указания кода главного администратора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</a:t>
                      </a:r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решению о бюджете, уточненный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уточнённого</a:t>
                      </a:r>
                      <a:r>
                        <a:rPr lang="ru-RU" sz="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831981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443888"/>
                  </a:ext>
                </a:extLst>
              </a:tr>
              <a:tr h="3650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1 150 140,00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1 198 073,75</a:t>
                      </a:r>
                    </a:p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584543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1 076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039,50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1 111 585,85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038685"/>
                  </a:ext>
                </a:extLst>
              </a:tr>
              <a:tr h="124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802 505,00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821 103,32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598639"/>
                  </a:ext>
                </a:extLst>
              </a:tr>
              <a:tr h="1321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1 01 02 000 01 0000 110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802 505,00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821 103,32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415870"/>
                  </a:ext>
                </a:extLst>
              </a:tr>
              <a:tr h="284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41 898,00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42 702,77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272388"/>
                  </a:ext>
                </a:extLst>
              </a:tr>
              <a:tr h="1486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1 03 02 000 01 0000 110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41 898,00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42 702,77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71492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95 136,50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101 896,13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2418662"/>
                  </a:ext>
                </a:extLst>
              </a:tr>
              <a:tr h="1450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1 05 01 000 00 0000 110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87 659,25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659033"/>
                  </a:ext>
                </a:extLst>
              </a:tr>
              <a:tr h="1676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1 05 02 000 02 0000 110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833,15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802384"/>
                  </a:ext>
                </a:extLst>
              </a:tr>
              <a:tr h="134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1 05 03 000 01 0000 110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312255"/>
                  </a:ext>
                </a:extLst>
              </a:tr>
              <a:tr h="176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1 05 04 000 02 0000 110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7 466,50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11 368,77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58304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137 101,63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106,28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52264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1 06 01 000 00 0000 110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42 149,24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113,92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317024"/>
                  </a:ext>
                </a:extLst>
              </a:tr>
              <a:tr h="124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1 06 06 000 00 0000 110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94 952,39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976882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8 759,18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116,79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9382136"/>
                  </a:ext>
                </a:extLst>
              </a:tr>
              <a:tr h="2448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ЗАДОЛЖНОСТЬ И ПЕРЕРАСЧЕТЫ ПО ОТМЕНЕННЫМ НАЛОГАМ,СБОРАМ И ИНЫМ ОБЯЗАТЕЛЬНЫМ ПЛАТЕЖАМ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553747"/>
                  </a:ext>
                </a:extLst>
              </a:tr>
              <a:tr h="1157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74 100,50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86 487,90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116,72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5996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1 11 00 000 00 0000 000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41 704,00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46 751,16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612049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124,01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714025"/>
                  </a:ext>
                </a:extLst>
              </a:tr>
              <a:tr h="1806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1 13 00 000 00 0000 000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068,06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212,57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704063"/>
                  </a:ext>
                </a:extLst>
              </a:tr>
              <a:tr h="1843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18 200,00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17 441,34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231600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3 728,28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328030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336,50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375,05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111,46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221312"/>
                  </a:ext>
                </a:extLst>
              </a:tr>
              <a:tr h="119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479 168,31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1 419 249,80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066108"/>
                  </a:ext>
                </a:extLst>
              </a:tr>
              <a:tr h="281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1 479 168,31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1 437 939,57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140508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2 02 10 000 00 0000 150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502 016,70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016,70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660484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2 02 20 000 00 0000 150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278 705,61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241 801,04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835570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2 02 30 000 00 0000 150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697 446,00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693 121,83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823088"/>
                  </a:ext>
                </a:extLst>
              </a:tr>
              <a:tr h="15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2 02 40 000 00 0000 150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186121"/>
                  </a:ext>
                </a:extLst>
              </a:tr>
              <a:tr h="222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-18 689,78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839158"/>
                  </a:ext>
                </a:extLst>
              </a:tr>
              <a:tr h="15465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800" b="1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629 308,31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2 617 323,55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312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67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82679674"/>
              </p:ext>
            </p:extLst>
          </p:nvPr>
        </p:nvGraphicFramePr>
        <p:xfrm>
          <a:off x="624091" y="253574"/>
          <a:ext cx="9179332" cy="537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10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5151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 smtClean="0">
                <a:latin typeface="Times New Roman"/>
              </a:rPr>
              <a:t>Безвозмездные поступления в бюджет Талдомского городского округа из бюджетов других уровней в 2021 году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82875"/>
              </p:ext>
            </p:extLst>
          </p:nvPr>
        </p:nvGraphicFramePr>
        <p:xfrm>
          <a:off x="696165" y="1369902"/>
          <a:ext cx="8792259" cy="5005802"/>
        </p:xfrm>
        <a:graphic>
          <a:graphicData uri="http://schemas.openxmlformats.org/drawingml/2006/table">
            <a:tbl>
              <a:tblPr/>
              <a:tblGrid>
                <a:gridCol w="4212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349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Уточненный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план на 2021 год, тыс.руб.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Фактическое исполнение за 2021 год, тыс.руб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% исполнения от </a:t>
                      </a:r>
                    </a:p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годового плана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Фактическое исполнение за 2020 год, </a:t>
                      </a:r>
                      <a:r>
                        <a:rPr lang="ru-RU" sz="1100" b="1" dirty="0" smtClean="0">
                          <a:latin typeface="Times New Roman"/>
                        </a:rPr>
                        <a:t>т</a:t>
                      </a:r>
                      <a:r>
                        <a:rPr lang="ru" sz="1100" b="1" dirty="0" smtClean="0">
                          <a:latin typeface="Times New Roman"/>
                        </a:rPr>
                        <a:t>ыс.руб.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45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БЕЗВОЗМЕЗДНЫЕ ПОСТУПЛЕНИЯ</a:t>
                      </a: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1 479 168,31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1 419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249,80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95,95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1 452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784,3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604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479 168,31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437 939,57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97,21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457 940,9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93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Дотации бюджетам бюджетной системы Российской Федерации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502</a:t>
                      </a:r>
                      <a:r>
                        <a:rPr lang="ru" sz="1150" baseline="0" dirty="0" smtClean="0">
                          <a:latin typeface="Times New Roman"/>
                        </a:rPr>
                        <a:t> 016,70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502 016,70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100,00 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323 527,0 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39380"/>
                  </a:ext>
                </a:extLst>
              </a:tr>
              <a:tr h="370893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278 705,61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241 801,04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86,76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428 410,9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076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Субвенции</a:t>
                      </a:r>
                      <a:r>
                        <a:rPr lang="ru" sz="1150" baseline="0" dirty="0" smtClean="0">
                          <a:latin typeface="Times New Roman"/>
                        </a:rPr>
                        <a:t> бюджетам бюджетной системы Российской Федерации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697 446,00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693 121,83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99,38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697 525,3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076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Иные</a:t>
                      </a:r>
                      <a:r>
                        <a:rPr lang="ru" sz="1150" baseline="0" dirty="0" smtClean="0">
                          <a:latin typeface="Times New Roman"/>
                        </a:rPr>
                        <a:t> межбюджетные трансферты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1 000,00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1 000,00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100,00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8 477,7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5242997"/>
                  </a:ext>
                </a:extLst>
              </a:tr>
              <a:tr h="662593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ПРОЧИЕ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БЕЗВОЗМЕЗДНЫЕ ПОСТУПЛЕНИЯ</a:t>
                      </a:r>
                      <a:endParaRPr lang="ru" sz="1150" b="1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4473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ВОЗВРАТ ОСТАТКОВ СУБСИДИЙ,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СУБВЕНЦИЙ И ИНЫХ МЕЖБЮДЖЕТНЫХ ТРАНСФЕРТОВ, ИМЕЮЩИХ ЦЕЛЕВОЕ НАЗНАЧЕНИЕ, ПРОШЛЫХ ЛЕТ</a:t>
                      </a:r>
                      <a:endParaRPr lang="ru" sz="1150" b="1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-18 689,78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-5 156,6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939962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75590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 smtClean="0">
                <a:latin typeface="Times New Roman"/>
              </a:rPr>
              <a:t>Удельный объем налоговых и неналоговых </a:t>
            </a:r>
            <a:r>
              <a:rPr lang="ru" sz="1900" b="1" dirty="0">
                <a:latin typeface="Times New Roman"/>
              </a:rPr>
              <a:t>доходов </a:t>
            </a:r>
            <a:r>
              <a:rPr lang="ru" sz="1900" b="1" dirty="0" smtClean="0">
                <a:latin typeface="Times New Roman"/>
              </a:rPr>
              <a:t>бюджета               Талдомского городского округа  в расчете на душу населения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 рублей.)</a:t>
            </a:r>
            <a:endParaRPr lang="ru" sz="1200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498627"/>
              </p:ext>
            </p:extLst>
          </p:nvPr>
        </p:nvGraphicFramePr>
        <p:xfrm>
          <a:off x="696165" y="1369902"/>
          <a:ext cx="8792259" cy="4072345"/>
        </p:xfrm>
        <a:graphic>
          <a:graphicData uri="http://schemas.openxmlformats.org/drawingml/2006/table">
            <a:tbl>
              <a:tblPr/>
              <a:tblGrid>
                <a:gridCol w="347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531">
                  <a:extLst>
                    <a:ext uri="{9D8B030D-6E8A-4147-A177-3AD203B41FA5}">
                      <a16:colId xmlns:a16="http://schemas.microsoft.com/office/drawing/2014/main" val="1878664694"/>
                    </a:ext>
                  </a:extLst>
                </a:gridCol>
                <a:gridCol w="690566">
                  <a:extLst>
                    <a:ext uri="{9D8B030D-6E8A-4147-A177-3AD203B41FA5}">
                      <a16:colId xmlns:a16="http://schemas.microsoft.com/office/drawing/2014/main" val="3650028876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9175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Виды расходов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Талдомский городской округ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 сравнении с другими муниципальными образованиями Московской области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</a:t>
                      </a:r>
                    </a:p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Дмитровский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Серебряные Пруды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округ Лобня 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Химки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Мытищи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459243"/>
                  </a:ext>
                </a:extLst>
              </a:tr>
              <a:tr h="645877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Всего,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в том числе</a:t>
                      </a: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56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527,30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49 542,04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72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415,74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37 574,60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51 813,01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077,34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847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НАЛОГОВЫЕ И НЕНАЛОГОВЫЕ ДОХОДЫ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25 875,20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27 601,65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25 899,77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16 731,99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32 536,15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30 700,53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0305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БЕЗВОЗМЕЗДНЫЕ ПОСТУПЛЕНИЯ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30 652,10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21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940,39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46 515,97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20 842,61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19 276,86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smtClean="0">
                          <a:latin typeface="Times New Roman"/>
                        </a:rPr>
                        <a:t>20 376,81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3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819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9829</TotalTime>
  <Words>11683</Words>
  <Application>Microsoft Office PowerPoint</Application>
  <PresentationFormat>Лист A4 (210x297 мм)</PresentationFormat>
  <Paragraphs>2789</Paragraphs>
  <Slides>49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6" baseType="lpstr">
      <vt:lpstr>Arial</vt:lpstr>
      <vt:lpstr>Calibri</vt:lpstr>
      <vt:lpstr>Courier New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582</cp:revision>
  <cp:lastPrinted>2022-04-25T11:05:24Z</cp:lastPrinted>
  <dcterms:modified xsi:type="dcterms:W3CDTF">2022-04-25T11:20:08Z</dcterms:modified>
</cp:coreProperties>
</file>